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5" r:id="rId9"/>
    <p:sldId id="262" r:id="rId10"/>
    <p:sldId id="263" r:id="rId11"/>
    <p:sldId id="266" r:id="rId12"/>
    <p:sldId id="267" r:id="rId13"/>
    <p:sldId id="270" r:id="rId14"/>
    <p:sldId id="268" r:id="rId15"/>
    <p:sldId id="269" r:id="rId16"/>
    <p:sldId id="273" r:id="rId17"/>
    <p:sldId id="272" r:id="rId18"/>
    <p:sldId id="274" r:id="rId19"/>
    <p:sldId id="271" r:id="rId20"/>
    <p:sldId id="275" r:id="rId21"/>
    <p:sldId id="276" r:id="rId22"/>
    <p:sldId id="279" r:id="rId23"/>
    <p:sldId id="278" r:id="rId24"/>
    <p:sldId id="277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6" d="100"/>
          <a:sy n="46" d="100"/>
        </p:scale>
        <p:origin x="60" y="12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F1A19C-2CEF-4BF1-BFEA-4FDAD4AD06EB}" type="datetimeFigureOut">
              <a:rPr lang="nl-NL" smtClean="0"/>
              <a:t>20-7-2017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56B134-D7E0-424F-8001-93B095CB10F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859682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56B134-D7E0-424F-8001-93B095CB10F0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999877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D56B134-D7E0-424F-8001-93B095CB10F0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99138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smtClean="0"/>
              <a:t>Klik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AEDA9-1720-4947-ABF7-D2AB56E5AD98}" type="datetimeFigureOut">
              <a:rPr lang="nl-NL" smtClean="0"/>
              <a:t>20-7-2017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24EC5-981E-4A40-AB35-A57E601E230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390726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AEDA9-1720-4947-ABF7-D2AB56E5AD98}" type="datetimeFigureOut">
              <a:rPr lang="nl-NL" smtClean="0"/>
              <a:t>20-7-2017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24EC5-981E-4A40-AB35-A57E601E230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351649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AEDA9-1720-4947-ABF7-D2AB56E5AD98}" type="datetimeFigureOut">
              <a:rPr lang="nl-NL" smtClean="0"/>
              <a:t>20-7-2017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24EC5-981E-4A40-AB35-A57E601E230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177320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AEDA9-1720-4947-ABF7-D2AB56E5AD98}" type="datetimeFigureOut">
              <a:rPr lang="nl-NL" smtClean="0"/>
              <a:t>20-7-2017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24EC5-981E-4A40-AB35-A57E601E230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5969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AEDA9-1720-4947-ABF7-D2AB56E5AD98}" type="datetimeFigureOut">
              <a:rPr lang="nl-NL" smtClean="0"/>
              <a:t>20-7-2017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24EC5-981E-4A40-AB35-A57E601E230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281527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AEDA9-1720-4947-ABF7-D2AB56E5AD98}" type="datetimeFigureOut">
              <a:rPr lang="nl-NL" smtClean="0"/>
              <a:t>20-7-2017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24EC5-981E-4A40-AB35-A57E601E230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179432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AEDA9-1720-4947-ABF7-D2AB56E5AD98}" type="datetimeFigureOut">
              <a:rPr lang="nl-NL" smtClean="0"/>
              <a:t>20-7-2017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24EC5-981E-4A40-AB35-A57E601E230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699638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AEDA9-1720-4947-ABF7-D2AB56E5AD98}" type="datetimeFigureOut">
              <a:rPr lang="nl-NL" smtClean="0"/>
              <a:t>20-7-2017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24EC5-981E-4A40-AB35-A57E601E230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475164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l-NL" smtClean="0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AEDA9-1720-4947-ABF7-D2AB56E5AD98}" type="datetimeFigureOut">
              <a:rPr lang="nl-NL" smtClean="0"/>
              <a:t>20-7-2017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24EC5-981E-4A40-AB35-A57E601E230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775152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en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AEDA9-1720-4947-ABF7-D2AB56E5AD98}" type="datetimeFigureOut">
              <a:rPr lang="nl-NL" smtClean="0"/>
              <a:t>20-7-2017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24EC5-981E-4A40-AB35-A57E601E230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135024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eraat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AEDA9-1720-4947-ABF7-D2AB56E5AD98}" type="datetimeFigureOut">
              <a:rPr lang="nl-NL" smtClean="0"/>
              <a:t>20-7-2017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24EC5-981E-4A40-AB35-A57E601E230F}" type="slidenum">
              <a:rPr lang="nl-NL" smtClean="0"/>
              <a:t>‹nr.›</a:t>
            </a:fld>
            <a:endParaRPr lang="nl-NL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838141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amkaart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AEDA9-1720-4947-ABF7-D2AB56E5AD98}" type="datetimeFigureOut">
              <a:rPr lang="nl-NL" smtClean="0"/>
              <a:t>20-7-2017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24EC5-981E-4A40-AB35-A57E601E230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804611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ferte naamkaart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AEDA9-1720-4947-ABF7-D2AB56E5AD98}" type="datetimeFigureOut">
              <a:rPr lang="nl-NL" smtClean="0"/>
              <a:t>20-7-2017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24EC5-981E-4A40-AB35-A57E601E230F}" type="slidenum">
              <a:rPr lang="nl-NL" smtClean="0"/>
              <a:t>‹nr.›</a:t>
            </a:fld>
            <a:endParaRPr lang="nl-NL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581910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aar of onwa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AEDA9-1720-4947-ABF7-D2AB56E5AD98}" type="datetimeFigureOut">
              <a:rPr lang="nl-NL" smtClean="0"/>
              <a:t>20-7-2017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24EC5-981E-4A40-AB35-A57E601E230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18338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AEDA9-1720-4947-ABF7-D2AB56E5AD98}" type="datetimeFigureOut">
              <a:rPr lang="nl-NL" smtClean="0"/>
              <a:t>20-7-2017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24EC5-981E-4A40-AB35-A57E601E230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777175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AEDA9-1720-4947-ABF7-D2AB56E5AD98}" type="datetimeFigureOut">
              <a:rPr lang="nl-NL" smtClean="0"/>
              <a:t>20-7-2017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24EC5-981E-4A40-AB35-A57E601E230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163473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2AEDA9-1720-4947-ABF7-D2AB56E5AD98}" type="datetimeFigureOut">
              <a:rPr lang="nl-NL" smtClean="0"/>
              <a:t>20-7-2017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56824EC5-981E-4A40-AB35-A57E601E230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553627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nl.wikipedia.org/wiki/Adereindhuls#cite_note-3" TargetMode="External"/><Relationship Id="rId2" Type="http://schemas.openxmlformats.org/officeDocument/2006/relationships/hyperlink" Target="https://nl.wikipedia.org/wiki/Adereindhuls#cite_note-2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nl.wikipedia.org/wiki/Adereindhuls#cite_note-4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7237" y="628303"/>
            <a:ext cx="8784848" cy="5710151"/>
          </a:xfrm>
          <a:prstGeom prst="rect">
            <a:avLst/>
          </a:prstGeom>
          <a:ln>
            <a:noFill/>
          </a:ln>
          <a:effectLst>
            <a:softEdge rad="698500"/>
          </a:effectLst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07067" y="4922748"/>
            <a:ext cx="7766936" cy="1646302"/>
          </a:xfrm>
        </p:spPr>
        <p:txBody>
          <a:bodyPr/>
          <a:lstStyle/>
          <a:p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737079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4000" y="1282700"/>
            <a:ext cx="6604000" cy="4292600"/>
          </a:xfrm>
          <a:prstGeom prst="rect">
            <a:avLst/>
          </a:prstGeom>
          <a:ln>
            <a:noFill/>
          </a:ln>
          <a:effectLst>
            <a:softEdge rad="698500"/>
          </a:effectLst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07067" y="4922748"/>
            <a:ext cx="7766936" cy="1646302"/>
          </a:xfrm>
        </p:spPr>
        <p:txBody>
          <a:bodyPr/>
          <a:lstStyle/>
          <a:p>
            <a:r>
              <a:rPr lang="nl-NL" dirty="0" err="1" smtClean="0"/>
              <a:t>Adereindhulzen</a:t>
            </a:r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29658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 Welke heb je?</a:t>
            </a:r>
            <a:endParaRPr lang="nl-NL" dirty="0"/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7336" y="1619794"/>
            <a:ext cx="6666768" cy="5000076"/>
          </a:xfrm>
          <a:effectLst>
            <a:softEdge rad="406400"/>
          </a:effectLst>
        </p:spPr>
      </p:pic>
    </p:spTree>
    <p:extLst>
      <p:ext uri="{BB962C8B-B14F-4D97-AF65-F5344CB8AC3E}">
        <p14:creationId xmlns:p14="http://schemas.microsoft.com/office/powerpoint/2010/main" val="992095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8549" y="2753894"/>
            <a:ext cx="5617029" cy="3857319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60395" y="766354"/>
            <a:ext cx="8596668" cy="5431762"/>
          </a:xfrm>
        </p:spPr>
        <p:txBody>
          <a:bodyPr>
            <a:normAutofit/>
          </a:bodyPr>
          <a:lstStyle/>
          <a:p>
            <a:r>
              <a:rPr lang="nl-NL" dirty="0" smtClean="0"/>
              <a:t>Diameter van 0.5 </a:t>
            </a:r>
            <a:r>
              <a:rPr lang="nl-NL" dirty="0" smtClean="0">
                <a:solidFill>
                  <a:schemeClr val="bg2">
                    <a:lumMod val="25000"/>
                  </a:schemeClr>
                </a:solidFill>
              </a:rPr>
              <a:t>tot</a:t>
            </a:r>
            <a:r>
              <a:rPr lang="nl-NL" dirty="0" smtClean="0"/>
              <a:t> 16 mm2</a:t>
            </a:r>
            <a:br>
              <a:rPr lang="nl-NL" dirty="0" smtClean="0"/>
            </a:b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2023122" y="1768703"/>
            <a:ext cx="8596668" cy="3880773"/>
          </a:xfrm>
        </p:spPr>
        <p:txBody>
          <a:bodyPr>
            <a:normAutofit/>
          </a:bodyPr>
          <a:lstStyle/>
          <a:p>
            <a:r>
              <a:rPr lang="nl-NL" sz="3600" dirty="0">
                <a:solidFill>
                  <a:schemeClr val="bg2">
                    <a:lumMod val="50000"/>
                  </a:schemeClr>
                </a:solidFill>
              </a:rPr>
              <a:t>Enkele en dubbele geïsoleerde</a:t>
            </a:r>
          </a:p>
        </p:txBody>
      </p:sp>
    </p:spTree>
    <p:extLst>
      <p:ext uri="{BB962C8B-B14F-4D97-AF65-F5344CB8AC3E}">
        <p14:creationId xmlns:p14="http://schemas.microsoft.com/office/powerpoint/2010/main" val="4266879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77847" y="574576"/>
            <a:ext cx="9262874" cy="5765075"/>
          </a:xfrm>
        </p:spPr>
        <p:txBody>
          <a:bodyPr>
            <a:normAutofit/>
          </a:bodyPr>
          <a:lstStyle/>
          <a:p>
            <a:r>
              <a:rPr lang="nl-NL" dirty="0" smtClean="0"/>
              <a:t/>
            </a:r>
            <a:br>
              <a:rPr lang="nl-NL" dirty="0" smtClean="0"/>
            </a:br>
            <a:endParaRPr lang="nl-NL" dirty="0"/>
          </a:p>
        </p:txBody>
      </p:sp>
      <p:graphicFrame>
        <p:nvGraphicFramePr>
          <p:cNvPr id="6" name="Tijdelijke aanduiding voor inhoud 5"/>
          <p:cNvGraphicFramePr>
            <a:graphicFrameLocks noGrp="1"/>
          </p:cNvGraphicFramePr>
          <p:nvPr>
            <p:ph idx="1"/>
          </p:nvPr>
        </p:nvGraphicFramePr>
        <p:xfrm>
          <a:off x="1594053" y="766763"/>
          <a:ext cx="8346668" cy="4883150"/>
        </p:xfrm>
        <a:graphic>
          <a:graphicData uri="http://schemas.openxmlformats.org/drawingml/2006/table">
            <a:tbl>
              <a:tblPr/>
              <a:tblGrid>
                <a:gridCol w="758788">
                  <a:extLst>
                    <a:ext uri="{9D8B030D-6E8A-4147-A177-3AD203B41FA5}">
                      <a16:colId xmlns:a16="http://schemas.microsoft.com/office/drawing/2014/main" val="4067738803"/>
                    </a:ext>
                  </a:extLst>
                </a:gridCol>
                <a:gridCol w="758788">
                  <a:extLst>
                    <a:ext uri="{9D8B030D-6E8A-4147-A177-3AD203B41FA5}">
                      <a16:colId xmlns:a16="http://schemas.microsoft.com/office/drawing/2014/main" val="1241868722"/>
                    </a:ext>
                  </a:extLst>
                </a:gridCol>
                <a:gridCol w="758788">
                  <a:extLst>
                    <a:ext uri="{9D8B030D-6E8A-4147-A177-3AD203B41FA5}">
                      <a16:colId xmlns:a16="http://schemas.microsoft.com/office/drawing/2014/main" val="1489482289"/>
                    </a:ext>
                  </a:extLst>
                </a:gridCol>
                <a:gridCol w="758788">
                  <a:extLst>
                    <a:ext uri="{9D8B030D-6E8A-4147-A177-3AD203B41FA5}">
                      <a16:colId xmlns:a16="http://schemas.microsoft.com/office/drawing/2014/main" val="4108989780"/>
                    </a:ext>
                  </a:extLst>
                </a:gridCol>
                <a:gridCol w="758788">
                  <a:extLst>
                    <a:ext uri="{9D8B030D-6E8A-4147-A177-3AD203B41FA5}">
                      <a16:colId xmlns:a16="http://schemas.microsoft.com/office/drawing/2014/main" val="2062718417"/>
                    </a:ext>
                  </a:extLst>
                </a:gridCol>
                <a:gridCol w="758788">
                  <a:extLst>
                    <a:ext uri="{9D8B030D-6E8A-4147-A177-3AD203B41FA5}">
                      <a16:colId xmlns:a16="http://schemas.microsoft.com/office/drawing/2014/main" val="843268347"/>
                    </a:ext>
                  </a:extLst>
                </a:gridCol>
                <a:gridCol w="758788">
                  <a:extLst>
                    <a:ext uri="{9D8B030D-6E8A-4147-A177-3AD203B41FA5}">
                      <a16:colId xmlns:a16="http://schemas.microsoft.com/office/drawing/2014/main" val="1065603510"/>
                    </a:ext>
                  </a:extLst>
                </a:gridCol>
                <a:gridCol w="758788">
                  <a:extLst>
                    <a:ext uri="{9D8B030D-6E8A-4147-A177-3AD203B41FA5}">
                      <a16:colId xmlns:a16="http://schemas.microsoft.com/office/drawing/2014/main" val="4029657933"/>
                    </a:ext>
                  </a:extLst>
                </a:gridCol>
                <a:gridCol w="758788">
                  <a:extLst>
                    <a:ext uri="{9D8B030D-6E8A-4147-A177-3AD203B41FA5}">
                      <a16:colId xmlns:a16="http://schemas.microsoft.com/office/drawing/2014/main" val="725479780"/>
                    </a:ext>
                  </a:extLst>
                </a:gridCol>
                <a:gridCol w="758788">
                  <a:extLst>
                    <a:ext uri="{9D8B030D-6E8A-4147-A177-3AD203B41FA5}">
                      <a16:colId xmlns:a16="http://schemas.microsoft.com/office/drawing/2014/main" val="3525578464"/>
                    </a:ext>
                  </a:extLst>
                </a:gridCol>
                <a:gridCol w="758788">
                  <a:extLst>
                    <a:ext uri="{9D8B030D-6E8A-4147-A177-3AD203B41FA5}">
                      <a16:colId xmlns:a16="http://schemas.microsoft.com/office/drawing/2014/main" val="1228741427"/>
                    </a:ext>
                  </a:extLst>
                </a:gridCol>
              </a:tblGrid>
              <a:tr h="621492">
                <a:tc>
                  <a:txBody>
                    <a:bodyPr/>
                    <a:lstStyle/>
                    <a:p>
                      <a:r>
                        <a:rPr lang="nl-NL" sz="1700"/>
                        <a:t>Code</a:t>
                      </a:r>
                    </a:p>
                  </a:txBody>
                  <a:tcPr marL="88785" marR="88785" marT="44392" marB="443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l-NL" sz="1700"/>
                        <a:t>Diameter</a:t>
                      </a:r>
                    </a:p>
                  </a:txBody>
                  <a:tcPr marL="88785" marR="88785" marT="44392" marB="443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l-NL" sz="1700"/>
                        <a:t>Doorsnede</a:t>
                      </a:r>
                    </a:p>
                  </a:txBody>
                  <a:tcPr marL="88785" marR="88785" marT="44392" marB="443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l-NL" sz="1700"/>
                        <a:t>Lengte</a:t>
                      </a:r>
                    </a:p>
                  </a:txBody>
                  <a:tcPr marL="88785" marR="88785" marT="44392" marB="443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l-NL" sz="1700"/>
                        <a:t>Wanddikte</a:t>
                      </a:r>
                    </a:p>
                  </a:txBody>
                  <a:tcPr marL="88785" marR="88785" marT="44392" marB="443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l-NL" sz="1700"/>
                        <a:t>Stroom</a:t>
                      </a:r>
                    </a:p>
                  </a:txBody>
                  <a:tcPr marL="88785" marR="88785" marT="44392" marB="443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l-NL" sz="1700"/>
                        <a:t>AWG</a:t>
                      </a:r>
                    </a:p>
                  </a:txBody>
                  <a:tcPr marL="88785" marR="88785" marT="44392" marB="443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r>
                        <a:rPr lang="nl-NL" sz="1700" dirty="0"/>
                        <a:t>Kleuren</a:t>
                      </a:r>
                      <a:r>
                        <a:rPr lang="nl-NL" sz="1700" baseline="30000" dirty="0">
                          <a:hlinkClick r:id="rId2"/>
                        </a:rPr>
                        <a:t>[2]</a:t>
                      </a:r>
                      <a:r>
                        <a:rPr lang="nl-NL" sz="1700" baseline="30000" dirty="0">
                          <a:hlinkClick r:id="rId3"/>
                        </a:rPr>
                        <a:t>[3]</a:t>
                      </a:r>
                      <a:r>
                        <a:rPr lang="nl-NL" sz="1700" baseline="30000" dirty="0">
                          <a:hlinkClick r:id="rId4"/>
                        </a:rPr>
                        <a:t>[4]</a:t>
                      </a:r>
                      <a:endParaRPr lang="nl-NL" sz="1700" dirty="0"/>
                    </a:p>
                  </a:txBody>
                  <a:tcPr marL="88785" marR="88785" marT="44392" marB="443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7388292"/>
                  </a:ext>
                </a:extLst>
              </a:tr>
              <a:tr h="621492">
                <a:tc>
                  <a:txBody>
                    <a:bodyPr/>
                    <a:lstStyle/>
                    <a:p>
                      <a:endParaRPr lang="nl-NL" sz="1700"/>
                    </a:p>
                  </a:txBody>
                  <a:tcPr marL="88785" marR="88785" marT="44392" marB="443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l-NL" sz="1700"/>
                        <a:t>(mm)</a:t>
                      </a:r>
                    </a:p>
                  </a:txBody>
                  <a:tcPr marL="88785" marR="88785" marT="44392" marB="443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l-NL" sz="1700"/>
                        <a:t>(mm²)</a:t>
                      </a:r>
                    </a:p>
                  </a:txBody>
                  <a:tcPr marL="88785" marR="88785" marT="44392" marB="443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l-NL" sz="1700"/>
                        <a:t>(mm)</a:t>
                      </a:r>
                    </a:p>
                  </a:txBody>
                  <a:tcPr marL="88785" marR="88785" marT="44392" marB="443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l-NL" sz="1700"/>
                        <a:t>(mm)</a:t>
                      </a:r>
                    </a:p>
                  </a:txBody>
                  <a:tcPr marL="88785" marR="88785" marT="44392" marB="443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l-NL" sz="1700"/>
                        <a:t>max. (A)</a:t>
                      </a:r>
                    </a:p>
                  </a:txBody>
                  <a:tcPr marL="88785" marR="88785" marT="44392" marB="443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nl-NL" sz="1700"/>
                    </a:p>
                  </a:txBody>
                  <a:tcPr marL="88785" marR="88785" marT="44392" marB="443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l-NL" sz="1700"/>
                        <a:t>Frans</a:t>
                      </a:r>
                    </a:p>
                  </a:txBody>
                  <a:tcPr marL="88785" marR="88785" marT="44392" marB="443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l-NL" sz="1700"/>
                        <a:t>Duits</a:t>
                      </a:r>
                    </a:p>
                  </a:txBody>
                  <a:tcPr marL="88785" marR="88785" marT="44392" marB="443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l-NL" sz="1700"/>
                        <a:t>DIN</a:t>
                      </a:r>
                    </a:p>
                  </a:txBody>
                  <a:tcPr marL="88785" marR="88785" marT="44392" marB="443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l-NL" sz="1700"/>
                        <a:t>Overig</a:t>
                      </a:r>
                    </a:p>
                  </a:txBody>
                  <a:tcPr marL="88785" marR="88785" marT="44392" marB="443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38860715"/>
                  </a:ext>
                </a:extLst>
              </a:tr>
              <a:tr h="887845">
                <a:tc>
                  <a:txBody>
                    <a:bodyPr/>
                    <a:lstStyle/>
                    <a:p>
                      <a:r>
                        <a:rPr lang="nl-NL" sz="1700"/>
                        <a:t>E0206</a:t>
                      </a:r>
                    </a:p>
                  </a:txBody>
                  <a:tcPr marL="88785" marR="88785" marT="44392" marB="443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l-NL" sz="1700"/>
                        <a:t>0,8</a:t>
                      </a:r>
                    </a:p>
                  </a:txBody>
                  <a:tcPr marL="88785" marR="88785" marT="44392" marB="443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l-NL" sz="1700"/>
                        <a:t>0,25</a:t>
                      </a:r>
                    </a:p>
                  </a:txBody>
                  <a:tcPr marL="88785" marR="88785" marT="44392" marB="443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l-NL" sz="1700"/>
                        <a:t>6</a:t>
                      </a:r>
                    </a:p>
                  </a:txBody>
                  <a:tcPr marL="88785" marR="88785" marT="44392" marB="443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l-NL" sz="1700"/>
                        <a:t>0,15</a:t>
                      </a:r>
                    </a:p>
                  </a:txBody>
                  <a:tcPr marL="88785" marR="88785" marT="44392" marB="443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l-NL" sz="1700"/>
                        <a:t>3,5</a:t>
                      </a:r>
                    </a:p>
                  </a:txBody>
                  <a:tcPr marL="88785" marR="88785" marT="44392" marB="443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l-NL" sz="1700"/>
                        <a:t>26</a:t>
                      </a:r>
                    </a:p>
                  </a:txBody>
                  <a:tcPr marL="88785" marR="88785" marT="44392" marB="443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l-NL" sz="1700"/>
                        <a:t>Violet</a:t>
                      </a:r>
                    </a:p>
                  </a:txBody>
                  <a:tcPr marL="88785" marR="88785" marT="44392" marB="443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l-NL" sz="1700"/>
                        <a:t>Lichtblauw</a:t>
                      </a:r>
                    </a:p>
                  </a:txBody>
                  <a:tcPr marL="88785" marR="88785" marT="44392" marB="443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l-NL" sz="1700"/>
                        <a:t>Grijs</a:t>
                      </a:r>
                    </a:p>
                  </a:txBody>
                  <a:tcPr marL="88785" marR="88785" marT="44392" marB="443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nl-NL" sz="1700"/>
                    </a:p>
                  </a:txBody>
                  <a:tcPr marL="88785" marR="88785" marT="44392" marB="443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73261238"/>
                  </a:ext>
                </a:extLst>
              </a:tr>
              <a:tr h="887845">
                <a:tc>
                  <a:txBody>
                    <a:bodyPr/>
                    <a:lstStyle/>
                    <a:p>
                      <a:r>
                        <a:rPr lang="nl-NL" sz="1700"/>
                        <a:t>E0208</a:t>
                      </a:r>
                    </a:p>
                  </a:txBody>
                  <a:tcPr marL="88785" marR="88785" marT="44392" marB="443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l-NL" sz="1700"/>
                        <a:t>0,8</a:t>
                      </a:r>
                    </a:p>
                  </a:txBody>
                  <a:tcPr marL="88785" marR="88785" marT="44392" marB="443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l-NL" sz="1700"/>
                        <a:t>0,25</a:t>
                      </a:r>
                    </a:p>
                  </a:txBody>
                  <a:tcPr marL="88785" marR="88785" marT="44392" marB="443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l-NL" sz="1700"/>
                        <a:t>8</a:t>
                      </a:r>
                    </a:p>
                  </a:txBody>
                  <a:tcPr marL="88785" marR="88785" marT="44392" marB="443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l-NL" sz="1700"/>
                        <a:t>0,15</a:t>
                      </a:r>
                    </a:p>
                  </a:txBody>
                  <a:tcPr marL="88785" marR="88785" marT="44392" marB="443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l-NL" sz="1700"/>
                        <a:t>5,5</a:t>
                      </a:r>
                    </a:p>
                  </a:txBody>
                  <a:tcPr marL="88785" marR="88785" marT="44392" marB="443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l-NL" sz="1700"/>
                        <a:t>26</a:t>
                      </a:r>
                    </a:p>
                  </a:txBody>
                  <a:tcPr marL="88785" marR="88785" marT="44392" marB="443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l-NL" sz="1700"/>
                        <a:t>Violet</a:t>
                      </a:r>
                    </a:p>
                  </a:txBody>
                  <a:tcPr marL="88785" marR="88785" marT="44392" marB="443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l-NL" sz="1700"/>
                        <a:t>Lichtblauw</a:t>
                      </a:r>
                    </a:p>
                  </a:txBody>
                  <a:tcPr marL="88785" marR="88785" marT="44392" marB="443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l-NL" sz="1700"/>
                        <a:t>Grijs</a:t>
                      </a:r>
                    </a:p>
                  </a:txBody>
                  <a:tcPr marL="88785" marR="88785" marT="44392" marB="443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nl-NL" sz="1700"/>
                    </a:p>
                  </a:txBody>
                  <a:tcPr marL="88785" marR="88785" marT="44392" marB="443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30396722"/>
                  </a:ext>
                </a:extLst>
              </a:tr>
              <a:tr h="621492">
                <a:tc>
                  <a:txBody>
                    <a:bodyPr/>
                    <a:lstStyle/>
                    <a:p>
                      <a:r>
                        <a:rPr lang="nl-NL" sz="1700"/>
                        <a:t>E0306</a:t>
                      </a:r>
                    </a:p>
                  </a:txBody>
                  <a:tcPr marL="88785" marR="88785" marT="44392" marB="443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l-NL" sz="1700"/>
                        <a:t>0,8</a:t>
                      </a:r>
                    </a:p>
                  </a:txBody>
                  <a:tcPr marL="88785" marR="88785" marT="44392" marB="443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l-NL" sz="1700"/>
                        <a:t>0,34</a:t>
                      </a:r>
                    </a:p>
                  </a:txBody>
                  <a:tcPr marL="88785" marR="88785" marT="44392" marB="443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l-NL" sz="1700"/>
                        <a:t>6</a:t>
                      </a:r>
                    </a:p>
                  </a:txBody>
                  <a:tcPr marL="88785" marR="88785" marT="44392" marB="443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l-NL" sz="1700"/>
                        <a:t>0,15</a:t>
                      </a:r>
                    </a:p>
                  </a:txBody>
                  <a:tcPr marL="88785" marR="88785" marT="44392" marB="443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l-NL" sz="1700"/>
                        <a:t>5,5</a:t>
                      </a:r>
                    </a:p>
                  </a:txBody>
                  <a:tcPr marL="88785" marR="88785" marT="44392" marB="443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l-NL" sz="1700"/>
                        <a:t>24</a:t>
                      </a:r>
                    </a:p>
                  </a:txBody>
                  <a:tcPr marL="88785" marR="88785" marT="44392" marB="443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l-NL" sz="1700"/>
                        <a:t>Rose</a:t>
                      </a:r>
                    </a:p>
                  </a:txBody>
                  <a:tcPr marL="88785" marR="88785" marT="44392" marB="443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l-NL" sz="1700"/>
                        <a:t>Turquoise</a:t>
                      </a:r>
                    </a:p>
                  </a:txBody>
                  <a:tcPr marL="88785" marR="88785" marT="44392" marB="443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nl-NL" sz="1700"/>
                    </a:p>
                  </a:txBody>
                  <a:tcPr marL="88785" marR="88785" marT="44392" marB="443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l-NL" sz="1700"/>
                        <a:t>Blauw</a:t>
                      </a:r>
                    </a:p>
                  </a:txBody>
                  <a:tcPr marL="88785" marR="88785" marT="44392" marB="443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38376590"/>
                  </a:ext>
                </a:extLst>
              </a:tr>
              <a:tr h="621492">
                <a:tc>
                  <a:txBody>
                    <a:bodyPr/>
                    <a:lstStyle/>
                    <a:p>
                      <a:r>
                        <a:rPr lang="nl-NL" sz="1700"/>
                        <a:t>E0308</a:t>
                      </a:r>
                    </a:p>
                  </a:txBody>
                  <a:tcPr marL="88785" marR="88785" marT="44392" marB="443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l-NL" sz="1700"/>
                        <a:t>0,8</a:t>
                      </a:r>
                    </a:p>
                  </a:txBody>
                  <a:tcPr marL="88785" marR="88785" marT="44392" marB="443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l-NL" sz="1700"/>
                        <a:t>0,34</a:t>
                      </a:r>
                    </a:p>
                  </a:txBody>
                  <a:tcPr marL="88785" marR="88785" marT="44392" marB="443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l-NL" sz="1700"/>
                        <a:t>8</a:t>
                      </a:r>
                    </a:p>
                  </a:txBody>
                  <a:tcPr marL="88785" marR="88785" marT="44392" marB="443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l-NL" sz="1700"/>
                        <a:t>0,15</a:t>
                      </a:r>
                    </a:p>
                  </a:txBody>
                  <a:tcPr marL="88785" marR="88785" marT="44392" marB="443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l-NL" sz="1700"/>
                        <a:t>5,5</a:t>
                      </a:r>
                    </a:p>
                  </a:txBody>
                  <a:tcPr marL="88785" marR="88785" marT="44392" marB="443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l-NL" sz="1700"/>
                        <a:t>24</a:t>
                      </a:r>
                    </a:p>
                  </a:txBody>
                  <a:tcPr marL="88785" marR="88785" marT="44392" marB="443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l-NL" sz="1700"/>
                        <a:t>Rose</a:t>
                      </a:r>
                    </a:p>
                  </a:txBody>
                  <a:tcPr marL="88785" marR="88785" marT="44392" marB="443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l-NL" sz="1700"/>
                        <a:t>Turquoise</a:t>
                      </a:r>
                    </a:p>
                  </a:txBody>
                  <a:tcPr marL="88785" marR="88785" marT="44392" marB="443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nl-NL" sz="1700"/>
                    </a:p>
                  </a:txBody>
                  <a:tcPr marL="88785" marR="88785" marT="44392" marB="443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nl-NL" sz="1700" dirty="0"/>
                    </a:p>
                  </a:txBody>
                  <a:tcPr marL="88785" marR="88785" marT="44392" marB="443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846104"/>
                  </a:ext>
                </a:extLst>
              </a:tr>
              <a:tr h="621492">
                <a:tc>
                  <a:txBody>
                    <a:bodyPr/>
                    <a:lstStyle/>
                    <a:p>
                      <a:r>
                        <a:rPr lang="nl-NL" sz="1700"/>
                        <a:t>E0506</a:t>
                      </a:r>
                    </a:p>
                  </a:txBody>
                  <a:tcPr marL="88785" marR="88785" marT="44392" marB="443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l-NL" sz="1700"/>
                        <a:t>1</a:t>
                      </a:r>
                    </a:p>
                  </a:txBody>
                  <a:tcPr marL="88785" marR="88785" marT="44392" marB="443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l-NL" sz="1700"/>
                        <a:t>0,5</a:t>
                      </a:r>
                    </a:p>
                  </a:txBody>
                  <a:tcPr marL="88785" marR="88785" marT="44392" marB="443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l-NL" sz="1700"/>
                        <a:t>6</a:t>
                      </a:r>
                    </a:p>
                  </a:txBody>
                  <a:tcPr marL="88785" marR="88785" marT="44392" marB="443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l-NL" sz="1700"/>
                        <a:t>0,15</a:t>
                      </a:r>
                    </a:p>
                  </a:txBody>
                  <a:tcPr marL="88785" marR="88785" marT="44392" marB="443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l-NL" sz="1700"/>
                        <a:t>8</a:t>
                      </a:r>
                    </a:p>
                  </a:txBody>
                  <a:tcPr marL="88785" marR="88785" marT="44392" marB="443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l-NL" sz="1700"/>
                        <a:t>22</a:t>
                      </a:r>
                    </a:p>
                  </a:txBody>
                  <a:tcPr marL="88785" marR="88785" marT="44392" marB="443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l-NL" sz="1700"/>
                        <a:t>Wit</a:t>
                      </a:r>
                    </a:p>
                  </a:txBody>
                  <a:tcPr marL="88785" marR="88785" marT="44392" marB="443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l-NL" sz="1700"/>
                        <a:t>Oranje</a:t>
                      </a:r>
                    </a:p>
                  </a:txBody>
                  <a:tcPr marL="88785" marR="88785" marT="44392" marB="443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l-NL" sz="1700"/>
                        <a:t>Wit</a:t>
                      </a:r>
                    </a:p>
                  </a:txBody>
                  <a:tcPr marL="88785" marR="88785" marT="44392" marB="443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nl-NL" sz="1700" dirty="0"/>
                    </a:p>
                  </a:txBody>
                  <a:tcPr marL="88785" marR="88785" marT="44392" marB="44392">
                    <a:lnL>
                      <a:noFill/>
                    </a:lnL>
                    <a:lnT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611219055"/>
                  </a:ext>
                </a:extLst>
              </a:tr>
            </a:tbl>
          </a:graphicData>
        </a:graphic>
      </p:graphicFrame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l-NL" altLang="nl-NL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 de onderstaande tabel zijn enkele gegevens van vrijwel alle gangbare maten geïsoleerde enkelvoudige </a:t>
            </a:r>
            <a:r>
              <a:rPr kumimoji="0" lang="nl-NL" altLang="nl-NL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adereindhulzen</a:t>
            </a:r>
            <a:r>
              <a:rPr kumimoji="0" lang="nl-NL" altLang="nl-NL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verzameld:</a:t>
            </a:r>
            <a:endParaRPr kumimoji="0" lang="nl-NL" altLang="nl-N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Tekstvak 9"/>
          <p:cNvSpPr txBox="1"/>
          <p:nvPr/>
        </p:nvSpPr>
        <p:spPr>
          <a:xfrm>
            <a:off x="7287491" y="6272361"/>
            <a:ext cx="49045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https://nl.wikipedia.org/wiki/Adereindhuls</a:t>
            </a:r>
          </a:p>
        </p:txBody>
      </p:sp>
    </p:spTree>
    <p:extLst>
      <p:ext uri="{BB962C8B-B14F-4D97-AF65-F5344CB8AC3E}">
        <p14:creationId xmlns:p14="http://schemas.microsoft.com/office/powerpoint/2010/main" val="3370697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60395" y="766354"/>
            <a:ext cx="8596668" cy="5431762"/>
          </a:xfrm>
        </p:spPr>
        <p:txBody>
          <a:bodyPr>
            <a:normAutofit/>
          </a:bodyPr>
          <a:lstStyle/>
          <a:p>
            <a:r>
              <a:rPr lang="nl-NL" dirty="0" smtClean="0"/>
              <a:t/>
            </a:r>
            <a:br>
              <a:rPr lang="nl-NL" dirty="0" smtClean="0"/>
            </a:b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194322" y="376321"/>
            <a:ext cx="8596668" cy="38807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sz="3600" dirty="0" smtClean="0">
                <a:solidFill>
                  <a:schemeClr val="bg2">
                    <a:lumMod val="50000"/>
                  </a:schemeClr>
                </a:solidFill>
              </a:rPr>
              <a:t>Om te draad te strippen</a:t>
            </a:r>
            <a:endParaRPr lang="nl-NL" sz="3600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1" y="1350818"/>
            <a:ext cx="6595158" cy="5237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6647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60395" y="766354"/>
            <a:ext cx="8596668" cy="5431762"/>
          </a:xfrm>
        </p:spPr>
        <p:txBody>
          <a:bodyPr>
            <a:normAutofit/>
          </a:bodyPr>
          <a:lstStyle/>
          <a:p>
            <a:r>
              <a:rPr lang="nl-NL" dirty="0" smtClean="0"/>
              <a:t/>
            </a:r>
            <a:br>
              <a:rPr lang="nl-NL" dirty="0" smtClean="0"/>
            </a:br>
            <a:endParaRPr lang="nl-NL" dirty="0"/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473" y="2495839"/>
            <a:ext cx="5175250" cy="3881438"/>
          </a:xfrm>
        </p:spPr>
      </p:pic>
      <p:pic>
        <p:nvPicPr>
          <p:cNvPr id="5" name="Afbeelding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249382"/>
            <a:ext cx="6643255" cy="4982441"/>
          </a:xfrm>
          <a:prstGeom prst="rect">
            <a:avLst/>
          </a:prstGeom>
        </p:spPr>
      </p:pic>
      <p:sp>
        <p:nvSpPr>
          <p:cNvPr id="6" name="Tekstvak 5"/>
          <p:cNvSpPr txBox="1"/>
          <p:nvPr/>
        </p:nvSpPr>
        <p:spPr>
          <a:xfrm>
            <a:off x="6920345" y="5507182"/>
            <a:ext cx="457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600" dirty="0" smtClean="0"/>
              <a:t>Striptang</a:t>
            </a:r>
            <a:endParaRPr lang="nl-NL" sz="3600" dirty="0"/>
          </a:p>
        </p:txBody>
      </p:sp>
    </p:spTree>
    <p:extLst>
      <p:ext uri="{BB962C8B-B14F-4D97-AF65-F5344CB8AC3E}">
        <p14:creationId xmlns:p14="http://schemas.microsoft.com/office/powerpoint/2010/main" val="129804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5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60395" y="766354"/>
            <a:ext cx="1933423" cy="1041664"/>
          </a:xfrm>
        </p:spPr>
        <p:txBody>
          <a:bodyPr>
            <a:normAutofit fontScale="90000"/>
          </a:bodyPr>
          <a:lstStyle/>
          <a:p>
            <a:r>
              <a:rPr lang="nl-NL" dirty="0" smtClean="0"/>
              <a:t/>
            </a:r>
            <a:br>
              <a:rPr lang="nl-NL" dirty="0" smtClean="0"/>
            </a:b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60395" y="355540"/>
            <a:ext cx="8596668" cy="3880773"/>
          </a:xfrm>
        </p:spPr>
        <p:txBody>
          <a:bodyPr>
            <a:normAutofit/>
          </a:bodyPr>
          <a:lstStyle/>
          <a:p>
            <a:r>
              <a:rPr lang="nl-NL" sz="3600" dirty="0" smtClean="0">
                <a:solidFill>
                  <a:schemeClr val="bg2">
                    <a:lumMod val="50000"/>
                  </a:schemeClr>
                </a:solidFill>
              </a:rPr>
              <a:t>Om te knippen</a:t>
            </a:r>
            <a:endParaRPr lang="nl-NL" sz="3600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455" y="1224810"/>
            <a:ext cx="6019800" cy="451485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7876309" y="5428675"/>
            <a:ext cx="303414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Zijkniptang</a:t>
            </a:r>
            <a:endParaRPr lang="nl-NL" sz="4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328955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60395" y="766354"/>
            <a:ext cx="8596668" cy="5431762"/>
          </a:xfrm>
        </p:spPr>
        <p:txBody>
          <a:bodyPr>
            <a:normAutofit/>
          </a:bodyPr>
          <a:lstStyle/>
          <a:p>
            <a:r>
              <a:rPr lang="nl-NL" dirty="0" smtClean="0"/>
              <a:t/>
            </a:r>
            <a:br>
              <a:rPr lang="nl-NL" dirty="0" smtClean="0"/>
            </a:b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984031" y="417884"/>
            <a:ext cx="8596668" cy="3880773"/>
          </a:xfrm>
        </p:spPr>
        <p:txBody>
          <a:bodyPr>
            <a:normAutofit/>
          </a:bodyPr>
          <a:lstStyle/>
          <a:p>
            <a:r>
              <a:rPr lang="nl-NL" sz="3600" dirty="0" smtClean="0">
                <a:solidFill>
                  <a:schemeClr val="bg2">
                    <a:lumMod val="50000"/>
                  </a:schemeClr>
                </a:solidFill>
              </a:rPr>
              <a:t>De tangen die wij gebruiken</a:t>
            </a:r>
            <a:endParaRPr lang="nl-NL" sz="3600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988" y="1505364"/>
            <a:ext cx="5271655" cy="3953741"/>
          </a:xfrm>
          <a:prstGeom prst="rect">
            <a:avLst/>
          </a:prstGeom>
        </p:spPr>
      </p:pic>
      <p:pic>
        <p:nvPicPr>
          <p:cNvPr id="5" name="Afbeelding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1235" y="2592845"/>
            <a:ext cx="5271655" cy="3953741"/>
          </a:xfrm>
          <a:prstGeom prst="rect">
            <a:avLst/>
          </a:prstGeom>
        </p:spPr>
      </p:pic>
      <p:sp>
        <p:nvSpPr>
          <p:cNvPr id="6" name="Tekstvak 5"/>
          <p:cNvSpPr txBox="1"/>
          <p:nvPr/>
        </p:nvSpPr>
        <p:spPr>
          <a:xfrm>
            <a:off x="847124" y="5905727"/>
            <a:ext cx="40116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 err="1" smtClean="0"/>
              <a:t>Adereindhuls</a:t>
            </a:r>
            <a:r>
              <a:rPr lang="nl-NL" sz="3200" dirty="0" smtClean="0"/>
              <a:t> tang</a:t>
            </a:r>
            <a:endParaRPr lang="nl-NL" sz="3200" dirty="0"/>
          </a:p>
        </p:txBody>
      </p:sp>
    </p:spTree>
    <p:extLst>
      <p:ext uri="{BB962C8B-B14F-4D97-AF65-F5344CB8AC3E}">
        <p14:creationId xmlns:p14="http://schemas.microsoft.com/office/powerpoint/2010/main" val="3453614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60395" y="766354"/>
            <a:ext cx="8596668" cy="5431762"/>
          </a:xfrm>
        </p:spPr>
        <p:txBody>
          <a:bodyPr>
            <a:normAutofit/>
          </a:bodyPr>
          <a:lstStyle/>
          <a:p>
            <a:r>
              <a:rPr lang="nl-NL" dirty="0" smtClean="0"/>
              <a:t/>
            </a:r>
            <a:br>
              <a:rPr lang="nl-NL" dirty="0" smtClean="0"/>
            </a:br>
            <a:endParaRPr lang="nl-NL" dirty="0"/>
          </a:p>
        </p:txBody>
      </p:sp>
      <p:pic>
        <p:nvPicPr>
          <p:cNvPr id="6" name="Tijdelijke aanduiding voor inhoud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2873" y="620280"/>
            <a:ext cx="7437114" cy="5577836"/>
          </a:xfrm>
        </p:spPr>
      </p:pic>
    </p:spTree>
    <p:extLst>
      <p:ext uri="{BB962C8B-B14F-4D97-AF65-F5344CB8AC3E}">
        <p14:creationId xmlns:p14="http://schemas.microsoft.com/office/powerpoint/2010/main" val="2352338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60395" y="766354"/>
            <a:ext cx="8596668" cy="5431762"/>
          </a:xfrm>
        </p:spPr>
        <p:txBody>
          <a:bodyPr>
            <a:normAutofit/>
          </a:bodyPr>
          <a:lstStyle/>
          <a:p>
            <a:r>
              <a:rPr lang="nl-NL" dirty="0" smtClean="0"/>
              <a:t/>
            </a:r>
            <a:br>
              <a:rPr lang="nl-NL" dirty="0" smtClean="0"/>
            </a:br>
            <a:endParaRPr lang="nl-NL" dirty="0"/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5381" y="516803"/>
            <a:ext cx="8042563" cy="6031924"/>
          </a:xfrm>
        </p:spPr>
      </p:pic>
    </p:spTree>
    <p:extLst>
      <p:ext uri="{BB962C8B-B14F-4D97-AF65-F5344CB8AC3E}">
        <p14:creationId xmlns:p14="http://schemas.microsoft.com/office/powerpoint/2010/main" val="111989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60395" y="766354"/>
            <a:ext cx="8596668" cy="5431762"/>
          </a:xfrm>
        </p:spPr>
        <p:txBody>
          <a:bodyPr>
            <a:normAutofit/>
          </a:bodyPr>
          <a:lstStyle/>
          <a:p>
            <a:r>
              <a:rPr lang="nl-NL" dirty="0" smtClean="0"/>
              <a:t/>
            </a:r>
            <a:br>
              <a:rPr lang="nl-NL" dirty="0" smtClean="0"/>
            </a:br>
            <a:endParaRPr lang="nl-NL" dirty="0"/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4437" y="531000"/>
            <a:ext cx="7869959" cy="5902470"/>
          </a:xfrm>
        </p:spPr>
      </p:pic>
    </p:spTree>
    <p:extLst>
      <p:ext uri="{BB962C8B-B14F-4D97-AF65-F5344CB8AC3E}">
        <p14:creationId xmlns:p14="http://schemas.microsoft.com/office/powerpoint/2010/main" val="817179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60395" y="766354"/>
            <a:ext cx="8596668" cy="5431762"/>
          </a:xfrm>
        </p:spPr>
        <p:txBody>
          <a:bodyPr>
            <a:normAutofit/>
          </a:bodyPr>
          <a:lstStyle/>
          <a:p>
            <a:r>
              <a:rPr lang="nl-NL" dirty="0" smtClean="0"/>
              <a:t/>
            </a:r>
            <a:br>
              <a:rPr lang="nl-NL" dirty="0" smtClean="0"/>
            </a:br>
            <a:endParaRPr lang="nl-NL" dirty="0"/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0016" y="415636"/>
            <a:ext cx="8229598" cy="6172199"/>
          </a:xfrm>
        </p:spPr>
      </p:pic>
    </p:spTree>
    <p:extLst>
      <p:ext uri="{BB962C8B-B14F-4D97-AF65-F5344CB8AC3E}">
        <p14:creationId xmlns:p14="http://schemas.microsoft.com/office/powerpoint/2010/main" val="2920420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60395" y="766354"/>
            <a:ext cx="8596668" cy="5431762"/>
          </a:xfrm>
        </p:spPr>
        <p:txBody>
          <a:bodyPr>
            <a:normAutofit/>
          </a:bodyPr>
          <a:lstStyle/>
          <a:p>
            <a:r>
              <a:rPr lang="nl-NL" dirty="0" smtClean="0"/>
              <a:t/>
            </a:r>
            <a:br>
              <a:rPr lang="nl-NL" dirty="0" smtClean="0"/>
            </a:br>
            <a:endParaRPr lang="nl-NL" dirty="0"/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5217" y="457200"/>
            <a:ext cx="8392197" cy="6294149"/>
          </a:xfrm>
        </p:spPr>
      </p:pic>
    </p:spTree>
    <p:extLst>
      <p:ext uri="{BB962C8B-B14F-4D97-AF65-F5344CB8AC3E}">
        <p14:creationId xmlns:p14="http://schemas.microsoft.com/office/powerpoint/2010/main" val="3683436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60395" y="766354"/>
            <a:ext cx="8596668" cy="5431762"/>
          </a:xfrm>
        </p:spPr>
        <p:txBody>
          <a:bodyPr>
            <a:normAutofit/>
          </a:bodyPr>
          <a:lstStyle/>
          <a:p>
            <a:r>
              <a:rPr lang="nl-NL" dirty="0" smtClean="0"/>
              <a:t/>
            </a:r>
            <a:br>
              <a:rPr lang="nl-NL" dirty="0" smtClean="0"/>
            </a:br>
            <a:endParaRPr lang="nl-NL" dirty="0"/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2873" y="620280"/>
            <a:ext cx="7855527" cy="5891646"/>
          </a:xfrm>
        </p:spPr>
      </p:pic>
    </p:spTree>
    <p:extLst>
      <p:ext uri="{BB962C8B-B14F-4D97-AF65-F5344CB8AC3E}">
        <p14:creationId xmlns:p14="http://schemas.microsoft.com/office/powerpoint/2010/main" val="2937661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60395" y="766354"/>
            <a:ext cx="8596668" cy="5431762"/>
          </a:xfrm>
        </p:spPr>
        <p:txBody>
          <a:bodyPr>
            <a:normAutofit/>
          </a:bodyPr>
          <a:lstStyle/>
          <a:p>
            <a:r>
              <a:rPr lang="nl-NL" dirty="0" smtClean="0"/>
              <a:t/>
            </a:r>
            <a:br>
              <a:rPr lang="nl-NL" dirty="0" smtClean="0"/>
            </a:b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1046377" y="210066"/>
            <a:ext cx="8596668" cy="3880773"/>
          </a:xfrm>
        </p:spPr>
        <p:txBody>
          <a:bodyPr>
            <a:normAutofit/>
          </a:bodyPr>
          <a:lstStyle/>
          <a:p>
            <a:r>
              <a:rPr lang="nl-NL" sz="3600" dirty="0" smtClean="0">
                <a:solidFill>
                  <a:schemeClr val="bg2">
                    <a:lumMod val="50000"/>
                  </a:schemeClr>
                </a:solidFill>
              </a:rPr>
              <a:t>Dubbel (Duplo) </a:t>
            </a:r>
            <a:endParaRPr lang="nl-NL" sz="3600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1899" y="919534"/>
            <a:ext cx="7038109" cy="5278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2350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60395" y="766354"/>
            <a:ext cx="8596668" cy="5431762"/>
          </a:xfrm>
        </p:spPr>
        <p:txBody>
          <a:bodyPr>
            <a:normAutofit/>
          </a:bodyPr>
          <a:lstStyle/>
          <a:p>
            <a:r>
              <a:rPr lang="nl-NL" dirty="0" smtClean="0"/>
              <a:t/>
            </a:r>
            <a:br>
              <a:rPr lang="nl-NL" dirty="0" smtClean="0"/>
            </a:br>
            <a:endParaRPr lang="nl-NL" dirty="0"/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9127" y="744971"/>
            <a:ext cx="7772399" cy="5829300"/>
          </a:xfrm>
        </p:spPr>
      </p:pic>
    </p:spTree>
    <p:extLst>
      <p:ext uri="{BB962C8B-B14F-4D97-AF65-F5344CB8AC3E}">
        <p14:creationId xmlns:p14="http://schemas.microsoft.com/office/powerpoint/2010/main" val="203893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60395" y="766354"/>
            <a:ext cx="8596668" cy="5431762"/>
          </a:xfrm>
        </p:spPr>
        <p:txBody>
          <a:bodyPr>
            <a:normAutofit/>
          </a:bodyPr>
          <a:lstStyle/>
          <a:p>
            <a:r>
              <a:rPr lang="nl-NL" dirty="0" smtClean="0"/>
              <a:t/>
            </a:r>
            <a:br>
              <a:rPr lang="nl-NL" dirty="0" smtClean="0"/>
            </a:br>
            <a:endParaRPr lang="nl-NL" dirty="0"/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8965" y="542348"/>
            <a:ext cx="7866686" cy="5900015"/>
          </a:xfrm>
        </p:spPr>
      </p:pic>
    </p:spTree>
    <p:extLst>
      <p:ext uri="{BB962C8B-B14F-4D97-AF65-F5344CB8AC3E}">
        <p14:creationId xmlns:p14="http://schemas.microsoft.com/office/powerpoint/2010/main" val="2986214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60395" y="766354"/>
            <a:ext cx="8596668" cy="5431762"/>
          </a:xfrm>
        </p:spPr>
        <p:txBody>
          <a:bodyPr>
            <a:normAutofit/>
          </a:bodyPr>
          <a:lstStyle/>
          <a:p>
            <a:r>
              <a:rPr lang="nl-NL" dirty="0" smtClean="0"/>
              <a:t/>
            </a:r>
            <a:br>
              <a:rPr lang="nl-NL" dirty="0" smtClean="0"/>
            </a:br>
            <a:endParaRPr lang="nl-NL" dirty="0"/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9127" y="744971"/>
            <a:ext cx="7735069" cy="5801302"/>
          </a:xfrm>
        </p:spPr>
      </p:pic>
    </p:spTree>
    <p:extLst>
      <p:ext uri="{BB962C8B-B14F-4D97-AF65-F5344CB8AC3E}">
        <p14:creationId xmlns:p14="http://schemas.microsoft.com/office/powerpoint/2010/main" val="2391916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60395" y="766354"/>
            <a:ext cx="8596668" cy="5431762"/>
          </a:xfrm>
        </p:spPr>
        <p:txBody>
          <a:bodyPr>
            <a:normAutofit/>
          </a:bodyPr>
          <a:lstStyle/>
          <a:p>
            <a:r>
              <a:rPr lang="nl-NL" dirty="0" smtClean="0"/>
              <a:t/>
            </a:r>
            <a:br>
              <a:rPr lang="nl-NL" dirty="0" smtClean="0"/>
            </a:b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677334" y="353291"/>
            <a:ext cx="9630448" cy="600594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sz="3200" dirty="0" smtClean="0"/>
              <a:t>                          Samengevat</a:t>
            </a:r>
          </a:p>
          <a:p>
            <a:endParaRPr lang="nl-NL" sz="3200" dirty="0" smtClean="0"/>
          </a:p>
          <a:p>
            <a:r>
              <a:rPr lang="nl-NL" sz="3200" dirty="0" smtClean="0"/>
              <a:t>Draad strippen niet te lang niet te kort</a:t>
            </a:r>
          </a:p>
          <a:p>
            <a:r>
              <a:rPr lang="nl-NL" sz="3200" dirty="0" smtClean="0"/>
              <a:t>Te gebruiken bij “snoer”</a:t>
            </a:r>
          </a:p>
          <a:p>
            <a:r>
              <a:rPr lang="nl-NL" sz="3200" dirty="0" smtClean="0"/>
              <a:t>Draad niet opdraaien om in huls te steken</a:t>
            </a:r>
            <a:endParaRPr lang="nl-NL" sz="3200" dirty="0"/>
          </a:p>
          <a:p>
            <a:r>
              <a:rPr lang="nl-NL" sz="3200" dirty="0" smtClean="0"/>
              <a:t>Kies goede diameter draad/huls</a:t>
            </a:r>
          </a:p>
          <a:p>
            <a:endParaRPr lang="nl-NL" sz="3200" dirty="0"/>
          </a:p>
        </p:txBody>
      </p:sp>
    </p:spTree>
    <p:extLst>
      <p:ext uri="{BB962C8B-B14F-4D97-AF65-F5344CB8AC3E}">
        <p14:creationId xmlns:p14="http://schemas.microsoft.com/office/powerpoint/2010/main" val="2645591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ijdelijke aanduiding voor inhoud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6221" y="2388116"/>
            <a:ext cx="5080000" cy="3810000"/>
          </a:xfrm>
          <a:effectLst>
            <a:softEdge rad="127000"/>
          </a:effec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60395" y="766354"/>
            <a:ext cx="8596668" cy="5431762"/>
          </a:xfrm>
        </p:spPr>
        <p:txBody>
          <a:bodyPr>
            <a:normAutofit/>
          </a:bodyPr>
          <a:lstStyle/>
          <a:p>
            <a:r>
              <a:rPr lang="nl-NL" dirty="0" err="1"/>
              <a:t>amp</a:t>
            </a:r>
            <a:r>
              <a:rPr lang="nl-NL" dirty="0"/>
              <a:t> kabelschoen</a:t>
            </a:r>
          </a:p>
        </p:txBody>
      </p:sp>
    </p:spTree>
    <p:extLst>
      <p:ext uri="{BB962C8B-B14F-4D97-AF65-F5344CB8AC3E}">
        <p14:creationId xmlns:p14="http://schemas.microsoft.com/office/powerpoint/2010/main" val="442956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60395" y="766354"/>
            <a:ext cx="8596668" cy="5431762"/>
          </a:xfrm>
        </p:spPr>
        <p:txBody>
          <a:bodyPr>
            <a:normAutofit/>
          </a:bodyPr>
          <a:lstStyle/>
          <a:p>
            <a:r>
              <a:rPr lang="nl-NL" dirty="0" smtClean="0"/>
              <a:t/>
            </a:r>
            <a:br>
              <a:rPr lang="nl-NL" dirty="0" smtClean="0"/>
            </a:br>
            <a:endParaRPr lang="nl-NL" dirty="0"/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2117" y="1641764"/>
            <a:ext cx="6481774" cy="4815898"/>
          </a:xfrm>
          <a:effectLst>
            <a:softEdge rad="76200"/>
          </a:effectLst>
        </p:spPr>
      </p:pic>
      <p:sp>
        <p:nvSpPr>
          <p:cNvPr id="6" name="Rechthoek 5"/>
          <p:cNvSpPr/>
          <p:nvPr/>
        </p:nvSpPr>
        <p:spPr>
          <a:xfrm>
            <a:off x="1350888" y="650060"/>
            <a:ext cx="52369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sz="3200" dirty="0" err="1"/>
              <a:t>amp</a:t>
            </a:r>
            <a:r>
              <a:rPr lang="nl-NL" sz="3200" dirty="0"/>
              <a:t> </a:t>
            </a:r>
            <a:r>
              <a:rPr lang="nl-NL" sz="3200" dirty="0" smtClean="0"/>
              <a:t>tang</a:t>
            </a:r>
            <a:endParaRPr lang="nl-NL" sz="3200" dirty="0"/>
          </a:p>
        </p:txBody>
      </p:sp>
    </p:spTree>
    <p:extLst>
      <p:ext uri="{BB962C8B-B14F-4D97-AF65-F5344CB8AC3E}">
        <p14:creationId xmlns:p14="http://schemas.microsoft.com/office/powerpoint/2010/main" val="2101592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60395" y="766354"/>
            <a:ext cx="8596668" cy="5431762"/>
          </a:xfrm>
        </p:spPr>
        <p:txBody>
          <a:bodyPr>
            <a:normAutofit/>
          </a:bodyPr>
          <a:lstStyle/>
          <a:p>
            <a:r>
              <a:rPr lang="nl-NL" dirty="0" smtClean="0"/>
              <a:t/>
            </a:r>
            <a:br>
              <a:rPr lang="nl-NL" dirty="0" smtClean="0"/>
            </a:br>
            <a:endParaRPr lang="nl-NL" dirty="0"/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029" y="242661"/>
            <a:ext cx="8638862" cy="6479147"/>
          </a:xfrm>
        </p:spPr>
      </p:pic>
    </p:spTree>
    <p:extLst>
      <p:ext uri="{BB962C8B-B14F-4D97-AF65-F5344CB8AC3E}">
        <p14:creationId xmlns:p14="http://schemas.microsoft.com/office/powerpoint/2010/main" val="2058775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60395" y="766354"/>
            <a:ext cx="8596668" cy="5431762"/>
          </a:xfrm>
        </p:spPr>
        <p:txBody>
          <a:bodyPr>
            <a:normAutofit/>
          </a:bodyPr>
          <a:lstStyle/>
          <a:p>
            <a:r>
              <a:rPr lang="nl-NL" dirty="0" smtClean="0"/>
              <a:t/>
            </a:r>
            <a:br>
              <a:rPr lang="nl-NL" dirty="0" smtClean="0"/>
            </a:b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07131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Facet">
  <a:themeElements>
    <a:clrScheme name="Geeloranje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88</TotalTime>
  <Words>174</Words>
  <Application>Microsoft Office PowerPoint</Application>
  <PresentationFormat>Breedbeeld</PresentationFormat>
  <Paragraphs>108</Paragraphs>
  <Slides>24</Slides>
  <Notes>2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24</vt:i4>
      </vt:variant>
    </vt:vector>
  </HeadingPairs>
  <TitlesOfParts>
    <vt:vector size="29" baseType="lpstr">
      <vt:lpstr>Arial</vt:lpstr>
      <vt:lpstr>Calibri</vt:lpstr>
      <vt:lpstr>Trebuchet MS</vt:lpstr>
      <vt:lpstr>Wingdings 3</vt:lpstr>
      <vt:lpstr>Facet</vt:lpstr>
      <vt:lpstr>PowerPoint-presentatie</vt:lpstr>
      <vt:lpstr>Adereindhulzen</vt:lpstr>
      <vt:lpstr> Welke heb je?</vt:lpstr>
      <vt:lpstr>Diameter van 0.5 tot 16 mm2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amp kabelschoen</vt:lpstr>
      <vt:lpstr> </vt:lpstr>
      <vt:lpstr> </vt:lpstr>
      <vt:lpstr> </vt:lpstr>
    </vt:vector>
  </TitlesOfParts>
  <Company>Onderwijsgroep Tilburg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Arie Vissers</dc:creator>
  <cp:lastModifiedBy>Arie Vissers</cp:lastModifiedBy>
  <cp:revision>10</cp:revision>
  <dcterms:created xsi:type="dcterms:W3CDTF">2017-07-20T10:04:58Z</dcterms:created>
  <dcterms:modified xsi:type="dcterms:W3CDTF">2017-07-20T11:33:51Z</dcterms:modified>
</cp:coreProperties>
</file>