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70" r:id="rId14"/>
    <p:sldId id="268" r:id="rId15"/>
    <p:sldId id="269" r:id="rId16"/>
    <p:sldId id="273" r:id="rId17"/>
    <p:sldId id="272" r:id="rId18"/>
    <p:sldId id="274" r:id="rId19"/>
    <p:sldId id="271" r:id="rId20"/>
    <p:sldId id="275" r:id="rId21"/>
    <p:sldId id="276" r:id="rId22"/>
    <p:sldId id="279" r:id="rId23"/>
    <p:sldId id="278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1A19C-2CEF-4BF1-BFEA-4FDAD4AD06EB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B134-D7E0-424F-8001-93B095CB10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96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B134-D7E0-424F-8001-93B095CB10F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98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6B134-D7E0-424F-8001-93B095CB10F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91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07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50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81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46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191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3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771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34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516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3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15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794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96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51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51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EDA9-1720-4947-ABF7-D2AB56E5AD98}" type="datetimeFigureOut">
              <a:rPr lang="nl-NL" smtClean="0"/>
              <a:t>20-7-2017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824EC5-981E-4A40-AB35-A57E601E23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53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Adereindhuls#cite_note-3" TargetMode="External"/><Relationship Id="rId2" Type="http://schemas.openxmlformats.org/officeDocument/2006/relationships/hyperlink" Target="https://nl.wikipedia.org/wiki/Adereindhuls#cite_note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l.wikipedia.org/wiki/Adereindhuls#cite_note-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628303"/>
            <a:ext cx="8784848" cy="5710151"/>
          </a:xfrm>
          <a:prstGeom prst="rect">
            <a:avLst/>
          </a:prstGeom>
          <a:ln>
            <a:noFill/>
          </a:ln>
          <a:effectLst>
            <a:softEdge rad="698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4922748"/>
            <a:ext cx="7766936" cy="164630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70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620280"/>
            <a:ext cx="7437114" cy="5577836"/>
          </a:xfrm>
        </p:spPr>
      </p:pic>
    </p:spTree>
    <p:extLst>
      <p:ext uri="{BB962C8B-B14F-4D97-AF65-F5344CB8AC3E}">
        <p14:creationId xmlns:p14="http://schemas.microsoft.com/office/powerpoint/2010/main" val="23523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1" y="516803"/>
            <a:ext cx="8042563" cy="6031924"/>
          </a:xfrm>
        </p:spPr>
      </p:pic>
    </p:spTree>
    <p:extLst>
      <p:ext uri="{BB962C8B-B14F-4D97-AF65-F5344CB8AC3E}">
        <p14:creationId xmlns:p14="http://schemas.microsoft.com/office/powerpoint/2010/main" val="1119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7" y="531000"/>
            <a:ext cx="7869959" cy="5902470"/>
          </a:xfrm>
        </p:spPr>
      </p:pic>
    </p:spTree>
    <p:extLst>
      <p:ext uri="{BB962C8B-B14F-4D97-AF65-F5344CB8AC3E}">
        <p14:creationId xmlns:p14="http://schemas.microsoft.com/office/powerpoint/2010/main" val="8171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16" y="415636"/>
            <a:ext cx="8229598" cy="6172199"/>
          </a:xfrm>
        </p:spPr>
      </p:pic>
    </p:spTree>
    <p:extLst>
      <p:ext uri="{BB962C8B-B14F-4D97-AF65-F5344CB8AC3E}">
        <p14:creationId xmlns:p14="http://schemas.microsoft.com/office/powerpoint/2010/main" val="29204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17" y="457200"/>
            <a:ext cx="8392197" cy="6294149"/>
          </a:xfrm>
        </p:spPr>
      </p:pic>
    </p:spTree>
    <p:extLst>
      <p:ext uri="{BB962C8B-B14F-4D97-AF65-F5344CB8AC3E}">
        <p14:creationId xmlns:p14="http://schemas.microsoft.com/office/powerpoint/2010/main" val="368343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620280"/>
            <a:ext cx="7855527" cy="5891646"/>
          </a:xfrm>
        </p:spPr>
      </p:pic>
    </p:spTree>
    <p:extLst>
      <p:ext uri="{BB962C8B-B14F-4D97-AF65-F5344CB8AC3E}">
        <p14:creationId xmlns:p14="http://schemas.microsoft.com/office/powerpoint/2010/main" val="29376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6377" y="210066"/>
            <a:ext cx="8596668" cy="3880773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</a:rPr>
              <a:t>Dubbel (Duplo) 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99" y="919534"/>
            <a:ext cx="703810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5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744971"/>
            <a:ext cx="7772399" cy="5829300"/>
          </a:xfrm>
        </p:spPr>
      </p:pic>
    </p:spTree>
    <p:extLst>
      <p:ext uri="{BB962C8B-B14F-4D97-AF65-F5344CB8AC3E}">
        <p14:creationId xmlns:p14="http://schemas.microsoft.com/office/powerpoint/2010/main" val="2038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5" y="542348"/>
            <a:ext cx="7866686" cy="5900015"/>
          </a:xfrm>
        </p:spPr>
      </p:pic>
    </p:spTree>
    <p:extLst>
      <p:ext uri="{BB962C8B-B14F-4D97-AF65-F5344CB8AC3E}">
        <p14:creationId xmlns:p14="http://schemas.microsoft.com/office/powerpoint/2010/main" val="29862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744971"/>
            <a:ext cx="7735069" cy="5801302"/>
          </a:xfrm>
        </p:spPr>
      </p:pic>
    </p:spTree>
    <p:extLst>
      <p:ext uri="{BB962C8B-B14F-4D97-AF65-F5344CB8AC3E}">
        <p14:creationId xmlns:p14="http://schemas.microsoft.com/office/powerpoint/2010/main" val="23919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1282700"/>
            <a:ext cx="6604000" cy="4292600"/>
          </a:xfrm>
          <a:prstGeom prst="rect">
            <a:avLst/>
          </a:prstGeom>
          <a:ln>
            <a:noFill/>
          </a:ln>
          <a:effectLst>
            <a:softEdge rad="69850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07067" y="4922748"/>
            <a:ext cx="7766936" cy="1646302"/>
          </a:xfrm>
        </p:spPr>
        <p:txBody>
          <a:bodyPr/>
          <a:lstStyle/>
          <a:p>
            <a:r>
              <a:rPr lang="nl-NL" dirty="0" err="1" smtClean="0"/>
              <a:t>Adereindhulzen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6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353291"/>
            <a:ext cx="9630448" cy="60059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 smtClean="0"/>
              <a:t>                          Samengevat</a:t>
            </a:r>
          </a:p>
          <a:p>
            <a:endParaRPr lang="nl-NL" sz="3200" dirty="0" smtClean="0"/>
          </a:p>
          <a:p>
            <a:r>
              <a:rPr lang="nl-NL" sz="3200" dirty="0" smtClean="0"/>
              <a:t>Draad strippen niet te lang niet te kort</a:t>
            </a:r>
          </a:p>
          <a:p>
            <a:r>
              <a:rPr lang="nl-NL" sz="3200" dirty="0" smtClean="0"/>
              <a:t>Te gebruiken bij “snoer”</a:t>
            </a:r>
          </a:p>
          <a:p>
            <a:r>
              <a:rPr lang="nl-NL" sz="3200" dirty="0" smtClean="0"/>
              <a:t>Draad niet opdraaien om in huls te steken</a:t>
            </a:r>
            <a:endParaRPr lang="nl-NL" sz="3200" dirty="0"/>
          </a:p>
          <a:p>
            <a:r>
              <a:rPr lang="nl-NL" sz="3200" dirty="0" smtClean="0"/>
              <a:t>Kies goede diameter draad/huls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4559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21" y="2388116"/>
            <a:ext cx="5080000" cy="3810000"/>
          </a:xfrm>
          <a:effectLst>
            <a:softEdge rad="12700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err="1"/>
              <a:t>amp</a:t>
            </a:r>
            <a:r>
              <a:rPr lang="nl-NL" dirty="0"/>
              <a:t> kabelschoen</a:t>
            </a:r>
          </a:p>
        </p:txBody>
      </p:sp>
    </p:spTree>
    <p:extLst>
      <p:ext uri="{BB962C8B-B14F-4D97-AF65-F5344CB8AC3E}">
        <p14:creationId xmlns:p14="http://schemas.microsoft.com/office/powerpoint/2010/main" val="4429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17" y="1641764"/>
            <a:ext cx="6481774" cy="4815898"/>
          </a:xfrm>
          <a:effectLst>
            <a:softEdge rad="76200"/>
          </a:effectLst>
        </p:spPr>
      </p:pic>
      <p:sp>
        <p:nvSpPr>
          <p:cNvPr id="6" name="Rechthoek 5"/>
          <p:cNvSpPr/>
          <p:nvPr/>
        </p:nvSpPr>
        <p:spPr>
          <a:xfrm>
            <a:off x="1350888" y="650060"/>
            <a:ext cx="5236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err="1"/>
              <a:t>amp</a:t>
            </a:r>
            <a:r>
              <a:rPr lang="nl-NL" sz="3200" dirty="0"/>
              <a:t> </a:t>
            </a:r>
            <a:r>
              <a:rPr lang="nl-NL" sz="3200" dirty="0" smtClean="0"/>
              <a:t>tang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1015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29" y="242661"/>
            <a:ext cx="8638862" cy="6479147"/>
          </a:xfrm>
        </p:spPr>
      </p:pic>
    </p:spTree>
    <p:extLst>
      <p:ext uri="{BB962C8B-B14F-4D97-AF65-F5344CB8AC3E}">
        <p14:creationId xmlns:p14="http://schemas.microsoft.com/office/powerpoint/2010/main" val="20587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1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Welke heb je?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36" y="1619794"/>
            <a:ext cx="6666768" cy="5000076"/>
          </a:xfr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9920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2753894"/>
            <a:ext cx="5617029" cy="38573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>Diameter van 0.5 </a:t>
            </a:r>
            <a:r>
              <a:rPr lang="nl-NL" dirty="0" smtClean="0">
                <a:solidFill>
                  <a:schemeClr val="bg2">
                    <a:lumMod val="25000"/>
                  </a:schemeClr>
                </a:solidFill>
              </a:rPr>
              <a:t>tot</a:t>
            </a:r>
            <a:r>
              <a:rPr lang="nl-NL" dirty="0" smtClean="0"/>
              <a:t> 16 mm2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23122" y="1768703"/>
            <a:ext cx="8596668" cy="388077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2">
                    <a:lumMod val="50000"/>
                  </a:schemeClr>
                </a:solidFill>
              </a:rPr>
              <a:t>Enkele en dubbele geïsoleerde</a:t>
            </a:r>
          </a:p>
        </p:txBody>
      </p:sp>
    </p:spTree>
    <p:extLst>
      <p:ext uri="{BB962C8B-B14F-4D97-AF65-F5344CB8AC3E}">
        <p14:creationId xmlns:p14="http://schemas.microsoft.com/office/powerpoint/2010/main" val="42668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47" y="574576"/>
            <a:ext cx="9262874" cy="5765075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</p:nvPr>
        </p:nvGraphicFramePr>
        <p:xfrm>
          <a:off x="1594053" y="766763"/>
          <a:ext cx="8346668" cy="4883150"/>
        </p:xfrm>
        <a:graphic>
          <a:graphicData uri="http://schemas.openxmlformats.org/drawingml/2006/table">
            <a:tbl>
              <a:tblPr/>
              <a:tblGrid>
                <a:gridCol w="758788">
                  <a:extLst>
                    <a:ext uri="{9D8B030D-6E8A-4147-A177-3AD203B41FA5}">
                      <a16:colId xmlns:a16="http://schemas.microsoft.com/office/drawing/2014/main" val="4067738803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1241868722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1489482289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4108989780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2062718417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843268347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1065603510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4029657933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725479780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3525578464"/>
                    </a:ext>
                  </a:extLst>
                </a:gridCol>
                <a:gridCol w="758788">
                  <a:extLst>
                    <a:ext uri="{9D8B030D-6E8A-4147-A177-3AD203B41FA5}">
                      <a16:colId xmlns:a16="http://schemas.microsoft.com/office/drawing/2014/main" val="1228741427"/>
                    </a:ext>
                  </a:extLst>
                </a:gridCol>
              </a:tblGrid>
              <a:tr h="621492">
                <a:tc>
                  <a:txBody>
                    <a:bodyPr/>
                    <a:lstStyle/>
                    <a:p>
                      <a:r>
                        <a:rPr lang="nl-NL" sz="1700"/>
                        <a:t>Code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Diameter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Doorsnede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Lengte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Wanddikte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Stroom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AWG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nl-NL" sz="1700" dirty="0"/>
                        <a:t>Kleuren</a:t>
                      </a:r>
                      <a:r>
                        <a:rPr lang="nl-NL" sz="1700" baseline="30000" dirty="0">
                          <a:hlinkClick r:id="rId2"/>
                        </a:rPr>
                        <a:t>[2]</a:t>
                      </a:r>
                      <a:r>
                        <a:rPr lang="nl-NL" sz="1700" baseline="30000" dirty="0">
                          <a:hlinkClick r:id="rId3"/>
                        </a:rPr>
                        <a:t>[3]</a:t>
                      </a:r>
                      <a:r>
                        <a:rPr lang="nl-NL" sz="1700" baseline="30000" dirty="0">
                          <a:hlinkClick r:id="rId4"/>
                        </a:rPr>
                        <a:t>[4]</a:t>
                      </a:r>
                      <a:endParaRPr lang="nl-NL" sz="1700" dirty="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88292"/>
                  </a:ext>
                </a:extLst>
              </a:tr>
              <a:tr h="621492">
                <a:tc>
                  <a:txBody>
                    <a:bodyPr/>
                    <a:lstStyle/>
                    <a:p>
                      <a:endParaRPr lang="nl-NL" sz="170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(mm)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(mm²)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(mm)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(mm)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max. (A)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Frans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Duits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DIN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Overig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60715"/>
                  </a:ext>
                </a:extLst>
              </a:tr>
              <a:tr h="887845">
                <a:tc>
                  <a:txBody>
                    <a:bodyPr/>
                    <a:lstStyle/>
                    <a:p>
                      <a:r>
                        <a:rPr lang="nl-NL" sz="1700"/>
                        <a:t>E0206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0,25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0,15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3,5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Violet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Lichtblauw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Grijs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261238"/>
                  </a:ext>
                </a:extLst>
              </a:tr>
              <a:tr h="887845">
                <a:tc>
                  <a:txBody>
                    <a:bodyPr/>
                    <a:lstStyle/>
                    <a:p>
                      <a:r>
                        <a:rPr lang="nl-NL" sz="1700"/>
                        <a:t>E0208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0,25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0,15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5,5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Violet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Lichtblauw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Grijs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396722"/>
                  </a:ext>
                </a:extLst>
              </a:tr>
              <a:tr h="621492">
                <a:tc>
                  <a:txBody>
                    <a:bodyPr/>
                    <a:lstStyle/>
                    <a:p>
                      <a:r>
                        <a:rPr lang="nl-NL" sz="1700"/>
                        <a:t>E0306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0,34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0,15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5,5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24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Rose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Turquoise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Blauw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76590"/>
                  </a:ext>
                </a:extLst>
              </a:tr>
              <a:tr h="621492">
                <a:tc>
                  <a:txBody>
                    <a:bodyPr/>
                    <a:lstStyle/>
                    <a:p>
                      <a:r>
                        <a:rPr lang="nl-NL" sz="1700"/>
                        <a:t>E0308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0,34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0,15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5,5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24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Rose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Turquoise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 dirty="0"/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104"/>
                  </a:ext>
                </a:extLst>
              </a:tr>
              <a:tr h="621492">
                <a:tc>
                  <a:txBody>
                    <a:bodyPr/>
                    <a:lstStyle/>
                    <a:p>
                      <a:r>
                        <a:rPr lang="nl-NL" sz="1700"/>
                        <a:t>E0506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1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6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0,15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8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22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Wit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Oranje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700"/>
                        <a:t>Wit</a:t>
                      </a:r>
                    </a:p>
                  </a:txBody>
                  <a:tcPr marL="88785" marR="88785" marT="44392" marB="443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700" dirty="0"/>
                    </a:p>
                  </a:txBody>
                  <a:tcPr marL="88785" marR="88785" marT="44392" marB="44392"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1121905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de onderstaande tabel zijn enkele gegevens van vrijwel alle gangbare maten geïsoleerde enkelvoudige </a:t>
            </a:r>
            <a:r>
              <a:rPr kumimoji="0" lang="nl-NL" altLang="nl-N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adereindhulzen</a:t>
            </a: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verzameld: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287491" y="6272361"/>
            <a:ext cx="49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https://nl.wikipedia.org/wiki/Adereindhuls</a:t>
            </a:r>
          </a:p>
        </p:txBody>
      </p:sp>
    </p:spTree>
    <p:extLst>
      <p:ext uri="{BB962C8B-B14F-4D97-AF65-F5344CB8AC3E}">
        <p14:creationId xmlns:p14="http://schemas.microsoft.com/office/powerpoint/2010/main" val="33706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322" y="37632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</a:rPr>
              <a:t>Om te draad te strippen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50818"/>
            <a:ext cx="6595158" cy="52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2495839"/>
            <a:ext cx="5175250" cy="388143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49382"/>
            <a:ext cx="6643255" cy="498244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20345" y="550718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Striptang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298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1933423" cy="104166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0395" y="355540"/>
            <a:ext cx="8596668" cy="3880773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</a:rPr>
              <a:t>Om te knippen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5" y="1224810"/>
            <a:ext cx="6019800" cy="45148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76309" y="5428675"/>
            <a:ext cx="3034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Zijkniptang</a:t>
            </a:r>
            <a:endParaRPr lang="nl-NL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89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0395" y="766354"/>
            <a:ext cx="8596668" cy="5431762"/>
          </a:xfrm>
        </p:spPr>
        <p:txBody>
          <a:bodyPr>
            <a:norm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84031" y="417884"/>
            <a:ext cx="8596668" cy="3880773"/>
          </a:xfrm>
        </p:spPr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2">
                    <a:lumMod val="50000"/>
                  </a:schemeClr>
                </a:solidFill>
              </a:rPr>
              <a:t>De tangen die wij gebruiken</a:t>
            </a:r>
            <a:endParaRPr lang="nl-NL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8" y="1505364"/>
            <a:ext cx="5271655" cy="39537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35" y="2592845"/>
            <a:ext cx="5271655" cy="395374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124" y="5905727"/>
            <a:ext cx="401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 smtClean="0"/>
              <a:t>Adereindhuls</a:t>
            </a:r>
            <a:r>
              <a:rPr lang="nl-NL" sz="3200" dirty="0" smtClean="0"/>
              <a:t> tang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536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Geelor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</TotalTime>
  <Words>174</Words>
  <Application>Microsoft Office PowerPoint</Application>
  <PresentationFormat>Breedbeeld</PresentationFormat>
  <Paragraphs>108</Paragraphs>
  <Slides>24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PowerPoint-presentatie</vt:lpstr>
      <vt:lpstr>Adereindhulzen</vt:lpstr>
      <vt:lpstr> Welke heb je?</vt:lpstr>
      <vt:lpstr>Diameter van 0.5 tot 16 mm2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amp kabelschoen</vt:lpstr>
      <vt:lpstr> </vt:lpstr>
      <vt:lpstr> </vt:lpstr>
      <vt:lpstr> </vt:lpstr>
    </vt:vector>
  </TitlesOfParts>
  <Company>Onderwijsgroep Tilburg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Arie Vissers</dc:creator>
  <cp:lastModifiedBy>Arie Vissers</cp:lastModifiedBy>
  <cp:revision>10</cp:revision>
  <dcterms:created xsi:type="dcterms:W3CDTF">2017-07-20T10:04:58Z</dcterms:created>
  <dcterms:modified xsi:type="dcterms:W3CDTF">2017-07-20T11:33:51Z</dcterms:modified>
</cp:coreProperties>
</file>