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88" r:id="rId14"/>
    <p:sldId id="269" r:id="rId15"/>
    <p:sldId id="272" r:id="rId16"/>
    <p:sldId id="273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6" r:id="rId25"/>
    <p:sldId id="281" r:id="rId26"/>
    <p:sldId id="282" r:id="rId27"/>
    <p:sldId id="280" r:id="rId28"/>
    <p:sldId id="284" r:id="rId29"/>
    <p:sldId id="285" r:id="rId30"/>
    <p:sldId id="283" r:id="rId31"/>
    <p:sldId id="296" r:id="rId32"/>
    <p:sldId id="287" r:id="rId33"/>
    <p:sldId id="289" r:id="rId34"/>
    <p:sldId id="290" r:id="rId35"/>
    <p:sldId id="291" r:id="rId36"/>
    <p:sldId id="293" r:id="rId37"/>
    <p:sldId id="294" r:id="rId38"/>
    <p:sldId id="295" r:id="rId39"/>
    <p:sldId id="297" r:id="rId40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5" d="100"/>
          <a:sy n="105" d="100"/>
        </p:scale>
        <p:origin x="-1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8031-3093-4C1A-88F7-FDECDA74BF2C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D92CC-44BA-4870-B3A2-03D85648E957}" type="slidenum">
              <a:rPr lang="nl-BE" smtClean="0"/>
              <a:pPr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63829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9D92CC-44BA-4870-B3A2-03D85648E957}" type="slidenum">
              <a:rPr lang="nl-BE" smtClean="0"/>
              <a:pPr/>
              <a:t>32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NL" smtClean="0"/>
              <a:t>Klik om het opmaakprofiel van de modelondertitel te bewerken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0" name="Rechthoe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hoe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8C3D6-7180-476D-A345-30C8A21E73C9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  <p:sp>
        <p:nvSpPr>
          <p:cNvPr id="12" name="Rechthoe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08B8C3D6-7180-476D-A345-30C8A21E73C9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11" name="Rechthoe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hoe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hoe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8B8C3D6-7180-476D-A345-30C8A21E73C9}" type="datetimeFigureOut">
              <a:rPr lang="nl-BE" smtClean="0"/>
              <a:pPr/>
              <a:t>19/09/2013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63100718-B585-4F6A-85B1-DBA117C61C70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0/07/Synchroon3FaseMotor.sv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upload.wikimedia.org/wikipedia/commons/5/56/Drehstrom-Synchron-Generator.jpg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draaiveld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72132" y="-357214"/>
            <a:ext cx="5643602" cy="5386892"/>
          </a:xfrm>
          <a:prstGeom prst="rect">
            <a:avLst/>
          </a:prstGeom>
        </p:spPr>
      </p:pic>
      <p:pic>
        <p:nvPicPr>
          <p:cNvPr id="8" name="Afbeelding 7" descr="draaiveld.pn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-2000296" y="-2428916"/>
            <a:ext cx="5643602" cy="53868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4282" y="4286256"/>
            <a:ext cx="8077200" cy="1673352"/>
          </a:xfrm>
        </p:spPr>
        <p:txBody>
          <a:bodyPr/>
          <a:lstStyle/>
          <a:p>
            <a:r>
              <a:rPr lang="nl-BE" dirty="0" smtClean="0"/>
              <a:t>Draaistroommotoren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14282" y="2786640"/>
            <a:ext cx="8077200" cy="1499616"/>
          </a:xfrm>
        </p:spPr>
        <p:txBody>
          <a:bodyPr/>
          <a:lstStyle/>
          <a:p>
            <a:r>
              <a:rPr lang="nl-BE" dirty="0" smtClean="0"/>
              <a:t>Hoofdstuk 5: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Nadelen 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1732349"/>
            <a:ext cx="8429684" cy="462560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nl-BE" dirty="0" smtClean="0"/>
              <a:t>Een synchrone motor loopt niet vanzelf aan: hij vereist dus een aanloopmotor.</a:t>
            </a:r>
          </a:p>
          <a:p>
            <a:endParaRPr lang="nl-BE" dirty="0" smtClean="0"/>
          </a:p>
          <a:p>
            <a:r>
              <a:rPr lang="nl-BE" dirty="0" smtClean="0"/>
              <a:t>Bij zware belasting kan de motor afhaken en stilvallen waardoor er ontoelaatbare stromen vloeien door de wikkelingen. </a:t>
            </a:r>
          </a:p>
          <a:p>
            <a:endParaRPr lang="nl-BE" dirty="0" smtClean="0"/>
          </a:p>
          <a:p>
            <a:r>
              <a:rPr lang="nl-BE" dirty="0" smtClean="0"/>
              <a:t>Er is een gelijkstroom nodig voor de rotor en een driefasen wisselstroom voor het draaiveld in de stator.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Synchrone motor met aanloopmotor</a:t>
            </a:r>
            <a:endParaRPr lang="nl-BE" dirty="0"/>
          </a:p>
        </p:txBody>
      </p:sp>
      <p:pic>
        <p:nvPicPr>
          <p:cNvPr id="40962" name="Picture 2" descr="http://www.gigawatts.nl/co/div/sluis/HPIM28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500858" cy="4893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De soorten draaistroommotoren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sz="3600" b="1" u="sng" dirty="0" smtClean="0">
                <a:latin typeface="Calibri" pitchFamily="34" charset="0"/>
                <a:cs typeface="Calibri" pitchFamily="34" charset="0"/>
              </a:rPr>
              <a:t>2 belangrijke groepen:</a:t>
            </a:r>
          </a:p>
          <a:p>
            <a:pPr lvl="1"/>
            <a:r>
              <a:rPr lang="nl-BE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nl-B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synchrone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draaistroommotoren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Statorveld draait een toerental afhankelijk van de netfrequentie/aantal polen.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De rotor van de motor draait </a:t>
            </a:r>
            <a:r>
              <a:rPr lang="nl-BE" u="sng" dirty="0" smtClean="0">
                <a:latin typeface="Calibri" pitchFamily="34" charset="0"/>
                <a:cs typeface="Calibri" pitchFamily="34" charset="0"/>
              </a:rPr>
              <a:t>even snel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als het statordraaiveld.</a:t>
            </a:r>
          </a:p>
          <a:p>
            <a:pPr lvl="1"/>
            <a:r>
              <a:rPr lang="nl-BE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nl-B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asynchrone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draaistroommotoren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Statorveld draait een toerental afhankelijk van de netfrequentie/aantal polen.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De rotor van de motor draait </a:t>
            </a:r>
            <a:r>
              <a:rPr lang="nl-BE" u="sng" dirty="0" smtClean="0">
                <a:latin typeface="Calibri" pitchFamily="34" charset="0"/>
                <a:cs typeface="Calibri" pitchFamily="34" charset="0"/>
              </a:rPr>
              <a:t>iets trager 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dan het statordraaiveld.</a:t>
            </a:r>
          </a:p>
          <a:p>
            <a:pPr lvl="2">
              <a:buNone/>
            </a:pPr>
            <a:endParaRPr lang="nl-BE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nl-BE" dirty="0" smtClean="0">
              <a:solidFill>
                <a:srgbClr val="FF00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928662" y="4143380"/>
            <a:ext cx="6929486" cy="192882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asynchrone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625609"/>
          </a:xfrm>
        </p:spPr>
        <p:txBody>
          <a:bodyPr/>
          <a:lstStyle/>
          <a:p>
            <a:pPr algn="ctr">
              <a:buNone/>
            </a:pPr>
            <a:endParaRPr lang="nl-BE" sz="4000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4000" b="1" i="1" dirty="0" smtClean="0"/>
              <a:t>Constructie asynchrone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asynchrone draaistroommotor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nl-BE" i="1" dirty="0" smtClean="0"/>
              <a:t>Constructie: statorhuis</a:t>
            </a:r>
            <a:endParaRPr lang="nl-BE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49774">
            <a:off x="429006" y="2721126"/>
            <a:ext cx="3714776" cy="33894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Tijdelijke aanduiding voor inhoud 2"/>
          <p:cNvSpPr txBox="1">
            <a:spLocks/>
          </p:cNvSpPr>
          <p:nvPr/>
        </p:nvSpPr>
        <p:spPr>
          <a:xfrm>
            <a:off x="4429124" y="2375291"/>
            <a:ext cx="4714908" cy="3839791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 statorhuis bevat een driefasenwikkeling.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Bij het aansluiten van een driefasenspanning ontstaat een draaiveld.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nl-BE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Gelijk aan</a:t>
            </a:r>
            <a:r>
              <a:rPr kumimoji="0" lang="nl-B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synchrone motor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asynchrone draaistroommotor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nl-BE" i="1" dirty="0" smtClean="0"/>
              <a:t>Constructie: statorhuis</a:t>
            </a:r>
            <a:endParaRPr lang="nl-BE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4429124" y="2375291"/>
            <a:ext cx="4714908" cy="3839791"/>
          </a:xfrm>
          <a:prstGeom prst="rect">
            <a:avLst/>
          </a:prstGeom>
        </p:spPr>
        <p:txBody>
          <a:bodyPr vert="horz" lIns="54864" tIns="91440" rtlCol="0">
            <a:normAutofit fontScale="92500" lnSpcReduction="20000"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Het statorhuis bevat een driefasenwikkeling.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kumimoji="0" lang="nl-BE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Bij het aansluiten van een driefasenspanning ontstaat een draaiveld.</a:t>
            </a:r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endParaRPr lang="nl-BE" sz="3200" dirty="0" smtClean="0"/>
          </a:p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Gelijk aan</a:t>
            </a:r>
            <a:r>
              <a:rPr kumimoji="0" lang="nl-BE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synchrone motor</a:t>
            </a:r>
            <a:endParaRPr kumimoji="0" lang="nl-BE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51348">
            <a:off x="276875" y="2726247"/>
            <a:ext cx="3839187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asynchrone draaistroommotor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720" y="1571612"/>
            <a:ext cx="8229600" cy="4625609"/>
          </a:xfrm>
        </p:spPr>
        <p:txBody>
          <a:bodyPr>
            <a:normAutofit/>
          </a:bodyPr>
          <a:lstStyle/>
          <a:p>
            <a:r>
              <a:rPr lang="nl-BE" dirty="0" smtClean="0"/>
              <a:t>Het blikpakket van de statorwikkeling bestaat uit metalen plaatjes die netjes op elkaar zijn gemonteerd tot een geheel.</a:t>
            </a:r>
            <a:endParaRPr lang="nl-BE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014582">
            <a:off x="3900579" y="3616162"/>
            <a:ext cx="2936872" cy="29036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Gebogen PIJL-OMHOOG 4"/>
          <p:cNvSpPr/>
          <p:nvPr/>
        </p:nvSpPr>
        <p:spPr>
          <a:xfrm rot="5400000">
            <a:off x="1607323" y="3750471"/>
            <a:ext cx="1785950" cy="1571636"/>
          </a:xfrm>
          <a:prstGeom prst="bentUpArrow">
            <a:avLst>
              <a:gd name="adj1" fmla="val 28326"/>
              <a:gd name="adj2" fmla="val 25000"/>
              <a:gd name="adj3" fmla="val 281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asynchrone draaistroommotor: soorten ankers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1643050"/>
            <a:ext cx="8229600" cy="4625609"/>
          </a:xfrm>
        </p:spPr>
        <p:txBody>
          <a:bodyPr/>
          <a:lstStyle/>
          <a:p>
            <a:r>
              <a:rPr lang="nl-BE" dirty="0" smtClean="0"/>
              <a:t>Constructie rotor: verschillende uitvoeringsvormen</a:t>
            </a:r>
          </a:p>
          <a:p>
            <a:pPr lvl="1"/>
            <a:r>
              <a:rPr lang="nl-BE" dirty="0" smtClean="0"/>
              <a:t>Kooianker of kortsluitrotor</a:t>
            </a:r>
          </a:p>
          <a:p>
            <a:pPr lvl="1"/>
            <a:r>
              <a:rPr lang="nl-BE" dirty="0" smtClean="0"/>
              <a:t>Sleepringanker</a:t>
            </a:r>
          </a:p>
          <a:p>
            <a:pPr lvl="1"/>
            <a:r>
              <a:rPr lang="nl-BE" dirty="0" smtClean="0"/>
              <a:t>Dubbelkooirotor</a:t>
            </a:r>
            <a:endParaRPr lang="nl-BE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9" name="Rechthoek 8"/>
          <p:cNvSpPr/>
          <p:nvPr/>
        </p:nvSpPr>
        <p:spPr>
          <a:xfrm>
            <a:off x="714348" y="2786058"/>
            <a:ext cx="4786346" cy="50006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Opbouw kooirotor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14282" y="1500174"/>
            <a:ext cx="8229600" cy="4625609"/>
          </a:xfrm>
        </p:spPr>
        <p:txBody>
          <a:bodyPr/>
          <a:lstStyle/>
          <a:p>
            <a:pPr>
              <a:buNone/>
            </a:pPr>
            <a:r>
              <a:rPr lang="nl-BE" i="1" dirty="0" smtClean="0"/>
              <a:t>Constructie van een kooirotor</a:t>
            </a:r>
            <a:endParaRPr lang="nl-BE" i="1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BE"/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1571604" y="2214554"/>
          <a:ext cx="6429420" cy="2755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1" name="CorelDRAW" r:id="rId3" imgW="5200650" imgH="2228850" progId="CorelDRAW.Graphic.12">
                  <p:embed/>
                </p:oleObj>
              </mc:Choice>
              <mc:Fallback>
                <p:oleObj name="CorelDRAW" r:id="rId3" imgW="5200650" imgH="2228850" progId="CorelDRAW.Graphic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2214554"/>
                        <a:ext cx="6429420" cy="275546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kstvak 6"/>
          <p:cNvSpPr txBox="1"/>
          <p:nvPr/>
        </p:nvSpPr>
        <p:spPr>
          <a:xfrm>
            <a:off x="1357290" y="5572141"/>
            <a:ext cx="6527621" cy="95410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nl-BE" sz="2800" dirty="0" smtClean="0"/>
              <a:t>Het belangrijkste onderdeel van deze </a:t>
            </a:r>
          </a:p>
          <a:p>
            <a:pPr algn="ctr"/>
            <a:r>
              <a:rPr lang="nl-BE" sz="2800" dirty="0" smtClean="0"/>
              <a:t>rotor is het blikpakket met kortsluitstaven </a:t>
            </a:r>
            <a:endParaRPr lang="nl-BE" sz="2800" dirty="0"/>
          </a:p>
        </p:txBody>
      </p:sp>
      <p:grpSp>
        <p:nvGrpSpPr>
          <p:cNvPr id="13" name="Groep 12"/>
          <p:cNvGrpSpPr/>
          <p:nvPr/>
        </p:nvGrpSpPr>
        <p:grpSpPr>
          <a:xfrm>
            <a:off x="3286116" y="2928934"/>
            <a:ext cx="3385081" cy="1963928"/>
            <a:chOff x="3094814" y="3124382"/>
            <a:chExt cx="3385081" cy="1963928"/>
          </a:xfrm>
        </p:grpSpPr>
        <p:sp>
          <p:nvSpPr>
            <p:cNvPr id="8" name="Boog 7"/>
            <p:cNvSpPr/>
            <p:nvPr/>
          </p:nvSpPr>
          <p:spPr>
            <a:xfrm rot="4348101" flipH="1" flipV="1">
              <a:off x="3052067" y="3167129"/>
              <a:ext cx="1635312" cy="1549818"/>
            </a:xfrm>
            <a:prstGeom prst="arc">
              <a:avLst>
                <a:gd name="adj1" fmla="val 12219684"/>
                <a:gd name="adj2" fmla="val 1318449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9" name="Boog 8"/>
            <p:cNvSpPr/>
            <p:nvPr/>
          </p:nvSpPr>
          <p:spPr>
            <a:xfrm rot="4348101" flipH="1" flipV="1">
              <a:off x="4843323" y="3451738"/>
              <a:ext cx="1645395" cy="1627749"/>
            </a:xfrm>
            <a:prstGeom prst="arc">
              <a:avLst>
                <a:gd name="adj1" fmla="val 12219684"/>
                <a:gd name="adj2" fmla="val 1228059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cxnSp>
          <p:nvCxnSpPr>
            <p:cNvPr id="11" name="Rechte verbindingslijn 10"/>
            <p:cNvCxnSpPr/>
            <p:nvPr/>
          </p:nvCxnSpPr>
          <p:spPr>
            <a:xfrm>
              <a:off x="3952070" y="3124382"/>
              <a:ext cx="1714512" cy="28575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echte verbindingslijn 11"/>
            <p:cNvCxnSpPr/>
            <p:nvPr/>
          </p:nvCxnSpPr>
          <p:spPr>
            <a:xfrm>
              <a:off x="3714744" y="4732001"/>
              <a:ext cx="1750535" cy="3400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PIJL-RECHTS 13"/>
          <p:cNvSpPr/>
          <p:nvPr/>
        </p:nvSpPr>
        <p:spPr>
          <a:xfrm rot="16792068">
            <a:off x="3980451" y="4895854"/>
            <a:ext cx="64294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kooirotor</a:t>
            </a:r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85720" y="1571612"/>
            <a:ext cx="8429684" cy="514353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BE" sz="2800" dirty="0" smtClean="0"/>
              <a:t>Een kooirotor is opgebouwd uit staven die met twee ringen kortgesloten zijn. De ruimte die overblijft wordt opgevuld met een blikpakket.</a:t>
            </a:r>
            <a:endParaRPr lang="nl-BE" sz="2800" dirty="0"/>
          </a:p>
        </p:txBody>
      </p:sp>
      <p:pic>
        <p:nvPicPr>
          <p:cNvPr id="8" name="Afbeelding 7" descr="blikpakk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143248"/>
            <a:ext cx="4405667" cy="3571876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>
            <a:off x="2786050" y="6357958"/>
            <a:ext cx="3000396" cy="14287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4643438" y="5286388"/>
            <a:ext cx="1285884" cy="100013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4143372" y="3286124"/>
            <a:ext cx="1643074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4643438" y="3571876"/>
            <a:ext cx="1143008" cy="1000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V="1">
            <a:off x="4214810" y="4643446"/>
            <a:ext cx="1857388" cy="21431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5786446" y="3243204"/>
            <a:ext cx="1434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Calibri" pitchFamily="34" charset="0"/>
                <a:cs typeface="Calibri" pitchFamily="34" charset="0"/>
              </a:rPr>
              <a:t>Rotorstaven</a:t>
            </a:r>
            <a:endParaRPr lang="nl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6101007" y="4457650"/>
            <a:ext cx="1257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Calibri" pitchFamily="34" charset="0"/>
                <a:cs typeface="Calibri" pitchFamily="34" charset="0"/>
              </a:rPr>
              <a:t>Blikpakket</a:t>
            </a:r>
            <a:endParaRPr lang="nl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6000760" y="6215082"/>
            <a:ext cx="1729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Calibri" pitchFamily="34" charset="0"/>
                <a:cs typeface="Calibri" pitchFamily="34" charset="0"/>
              </a:rPr>
              <a:t>Kortsluitringen</a:t>
            </a:r>
            <a:endParaRPr lang="nl-BE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De soorten draaistroommotoren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nl-BE" sz="3600" b="1" u="sng" dirty="0" smtClean="0">
                <a:latin typeface="Calibri" pitchFamily="34" charset="0"/>
                <a:cs typeface="Calibri" pitchFamily="34" charset="0"/>
              </a:rPr>
              <a:t>2 belangrijke groepen:</a:t>
            </a:r>
          </a:p>
          <a:p>
            <a:pPr lvl="1"/>
            <a:r>
              <a:rPr lang="nl-BE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nl-B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synchrone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draaistroommotoren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Statorveld draait een toerental afhankelijk van de netfrequentie/aantal polen.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De rotor van de motor draait </a:t>
            </a:r>
            <a:r>
              <a:rPr lang="nl-BE" u="sng" dirty="0" smtClean="0">
                <a:latin typeface="Calibri" pitchFamily="34" charset="0"/>
                <a:cs typeface="Calibri" pitchFamily="34" charset="0"/>
              </a:rPr>
              <a:t>even snel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als het statordraaiveld.</a:t>
            </a:r>
          </a:p>
          <a:p>
            <a:pPr lvl="1"/>
            <a:r>
              <a:rPr lang="nl-BE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nl-BE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asynchrone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 draaistroommotoren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Statorveld draait een toerental afhankelijk van de netfrequentie/aantal polen.</a:t>
            </a:r>
          </a:p>
          <a:p>
            <a:pPr lvl="2"/>
            <a:r>
              <a:rPr lang="nl-BE" dirty="0" smtClean="0">
                <a:latin typeface="Calibri" pitchFamily="34" charset="0"/>
                <a:cs typeface="Calibri" pitchFamily="34" charset="0"/>
              </a:rPr>
              <a:t>De rotor van de motor draait </a:t>
            </a:r>
            <a:r>
              <a:rPr lang="nl-BE" u="sng" dirty="0" smtClean="0">
                <a:latin typeface="Calibri" pitchFamily="34" charset="0"/>
                <a:cs typeface="Calibri" pitchFamily="34" charset="0"/>
              </a:rPr>
              <a:t>iets trager </a:t>
            </a:r>
            <a:r>
              <a:rPr lang="nl-BE" dirty="0" smtClean="0">
                <a:latin typeface="Calibri" pitchFamily="34" charset="0"/>
                <a:cs typeface="Calibri" pitchFamily="34" charset="0"/>
              </a:rPr>
              <a:t>dan het statordraaiveld.</a:t>
            </a:r>
          </a:p>
          <a:p>
            <a:pPr lvl="2">
              <a:buNone/>
            </a:pPr>
            <a:endParaRPr lang="nl-BE" dirty="0" smtClean="0">
              <a:solidFill>
                <a:srgbClr val="FF0000"/>
              </a:solidFill>
            </a:endParaRPr>
          </a:p>
          <a:p>
            <a:pPr lvl="2">
              <a:buNone/>
            </a:pPr>
            <a:endParaRPr lang="nl-BE" dirty="0" smtClean="0">
              <a:solidFill>
                <a:srgbClr val="FF0000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928662" y="2214554"/>
            <a:ext cx="6929486" cy="1928826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kooirotor</a:t>
            </a:r>
            <a:endParaRPr lang="nl-BE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>
          <a:xfrm>
            <a:off x="285720" y="1571612"/>
            <a:ext cx="8429684" cy="5143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nl-BE" sz="2800" dirty="0" smtClean="0"/>
              <a:t>De weerstand van de staven is kleiner dan de weerstand van het blikpakket, dus de  opgewekte stroom zal door deze staven vloeien.</a:t>
            </a:r>
            <a:endParaRPr lang="nl-BE" sz="2800" dirty="0"/>
          </a:p>
        </p:txBody>
      </p:sp>
      <p:pic>
        <p:nvPicPr>
          <p:cNvPr id="8" name="Afbeelding 7" descr="blikpakke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3143248"/>
            <a:ext cx="4405667" cy="3571876"/>
          </a:xfrm>
          <a:prstGeom prst="rect">
            <a:avLst/>
          </a:prstGeom>
        </p:spPr>
      </p:pic>
      <p:cxnSp>
        <p:nvCxnSpPr>
          <p:cNvPr id="10" name="Rechte verbindingslijn met pijl 9"/>
          <p:cNvCxnSpPr/>
          <p:nvPr/>
        </p:nvCxnSpPr>
        <p:spPr>
          <a:xfrm>
            <a:off x="2786050" y="6357958"/>
            <a:ext cx="3000396" cy="142876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4643438" y="5286388"/>
            <a:ext cx="1285884" cy="100013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chte verbindingslijn met pijl 15"/>
          <p:cNvCxnSpPr/>
          <p:nvPr/>
        </p:nvCxnSpPr>
        <p:spPr>
          <a:xfrm flipV="1">
            <a:off x="4143372" y="3286124"/>
            <a:ext cx="1643074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chte verbindingslijn met pijl 18"/>
          <p:cNvCxnSpPr/>
          <p:nvPr/>
        </p:nvCxnSpPr>
        <p:spPr>
          <a:xfrm flipV="1">
            <a:off x="4643438" y="3571876"/>
            <a:ext cx="1143008" cy="1000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echte verbindingslijn met pijl 24"/>
          <p:cNvCxnSpPr/>
          <p:nvPr/>
        </p:nvCxnSpPr>
        <p:spPr>
          <a:xfrm flipV="1">
            <a:off x="4214810" y="4643446"/>
            <a:ext cx="1857388" cy="21431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kstvak 28"/>
          <p:cNvSpPr txBox="1"/>
          <p:nvPr/>
        </p:nvSpPr>
        <p:spPr>
          <a:xfrm>
            <a:off x="5786446" y="3243204"/>
            <a:ext cx="17788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Calibri" pitchFamily="34" charset="0"/>
                <a:cs typeface="Calibri" pitchFamily="34" charset="0"/>
              </a:rPr>
              <a:t>Rotorstaven (2)</a:t>
            </a:r>
            <a:endParaRPr lang="nl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Tekstvak 29"/>
          <p:cNvSpPr txBox="1"/>
          <p:nvPr/>
        </p:nvSpPr>
        <p:spPr>
          <a:xfrm>
            <a:off x="6101007" y="4457650"/>
            <a:ext cx="16017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Calibri" pitchFamily="34" charset="0"/>
                <a:cs typeface="Calibri" pitchFamily="34" charset="0"/>
              </a:rPr>
              <a:t>Blikpakket (1)</a:t>
            </a:r>
            <a:endParaRPr lang="nl-BE" sz="2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6000760" y="6215082"/>
            <a:ext cx="2074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dirty="0" smtClean="0">
                <a:latin typeface="Calibri" pitchFamily="34" charset="0"/>
                <a:cs typeface="Calibri" pitchFamily="34" charset="0"/>
              </a:rPr>
              <a:t>Kortsluitringen (3)</a:t>
            </a:r>
            <a:endParaRPr lang="nl-BE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kooirotor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158" y="1571612"/>
            <a:ext cx="8229600" cy="4625609"/>
          </a:xfrm>
        </p:spPr>
        <p:txBody>
          <a:bodyPr/>
          <a:lstStyle/>
          <a:p>
            <a:r>
              <a:rPr lang="nl-BE" dirty="0" smtClean="0"/>
              <a:t>Net zoals bij de stator, bestaat het blikpakket van de rotor uit vele op elkaar geplaatste plaatjes.</a:t>
            </a:r>
            <a:endParaRPr lang="nl-BE" dirty="0"/>
          </a:p>
        </p:txBody>
      </p:sp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62102">
            <a:off x="4611787" y="3329558"/>
            <a:ext cx="3060444" cy="3013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Gebogen PIJL-OMHOOG 5"/>
          <p:cNvSpPr/>
          <p:nvPr/>
        </p:nvSpPr>
        <p:spPr>
          <a:xfrm rot="5400000">
            <a:off x="2035951" y="3893347"/>
            <a:ext cx="1785950" cy="1571636"/>
          </a:xfrm>
          <a:prstGeom prst="bentUpArrow">
            <a:avLst>
              <a:gd name="adj1" fmla="val 28326"/>
              <a:gd name="adj2" fmla="val 25000"/>
              <a:gd name="adj3" fmla="val 28182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kooirotor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720" y="1803787"/>
            <a:ext cx="4929222" cy="4625609"/>
          </a:xfrm>
        </p:spPr>
        <p:txBody>
          <a:bodyPr/>
          <a:lstStyle/>
          <a:p>
            <a:r>
              <a:rPr lang="nl-BE" dirty="0" smtClean="0"/>
              <a:t>Rotorkooi waarvan het blikpakket werd verwijderd</a:t>
            </a:r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Rotor met gespoten aluminium kooi</a:t>
            </a:r>
            <a:endParaRPr lang="nl-BE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407051">
            <a:off x="5635712" y="1719766"/>
            <a:ext cx="2653128" cy="24431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35384">
            <a:off x="5222807" y="4357694"/>
            <a:ext cx="3641963" cy="202331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8" name="Rechte verbindingslijn met pijl 7"/>
          <p:cNvCxnSpPr/>
          <p:nvPr/>
        </p:nvCxnSpPr>
        <p:spPr>
          <a:xfrm>
            <a:off x="3428992" y="3071810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>
            <a:off x="4214810" y="4786322"/>
            <a:ext cx="2143140" cy="21431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asynchrone motor</a:t>
            </a:r>
            <a:endParaRPr lang="nl-BE" dirty="0"/>
          </a:p>
        </p:txBody>
      </p:sp>
      <p:pic>
        <p:nvPicPr>
          <p:cNvPr id="6" name="Afbeelding 5" descr="doorsnede mot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9961" y="1428736"/>
            <a:ext cx="6523873" cy="53692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asynchrone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18101"/>
            <a:ext cx="8229600" cy="4625609"/>
          </a:xfrm>
        </p:spPr>
        <p:txBody>
          <a:bodyPr/>
          <a:lstStyle/>
          <a:p>
            <a:pPr algn="ctr">
              <a:buNone/>
            </a:pPr>
            <a:endParaRPr lang="nl-BE" sz="4000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4000" b="1" i="1" dirty="0" smtClean="0"/>
              <a:t>Herhaling magnetisme</a:t>
            </a:r>
          </a:p>
        </p:txBody>
      </p:sp>
      <p:pic>
        <p:nvPicPr>
          <p:cNvPr id="59394" name="Picture 2" descr="C:\Users\Stijn\AppData\Local\Microsoft\Windows\Temporary Internet Files\Content.IE5\JQWKT2TR\MCj02872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5" y="1571612"/>
            <a:ext cx="2524438" cy="1928826"/>
          </a:xfrm>
          <a:prstGeom prst="rect">
            <a:avLst/>
          </a:prstGeom>
          <a:noFill/>
        </p:spPr>
      </p:pic>
      <p:pic>
        <p:nvPicPr>
          <p:cNvPr id="6" name="Picture 2" descr="C:\Users\Stijn\AppData\Local\Microsoft\Windows\Temporary Internet Files\Content.IE5\JQWKT2TR\MCj0287200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357950" y="1571612"/>
            <a:ext cx="2568558" cy="1962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Herhaling magnetisme</a:t>
            </a:r>
            <a:endParaRPr lang="nl-BE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214282" y="150017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nl-BE" sz="2800" noProof="0" dirty="0" smtClean="0"/>
              <a:t>Bewegende geleider in magnetisch veld</a:t>
            </a: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Afbeelding 6" descr="opwekken em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143116"/>
            <a:ext cx="3286148" cy="4550052"/>
          </a:xfrm>
          <a:prstGeom prst="rect">
            <a:avLst/>
          </a:prstGeom>
        </p:spPr>
      </p:pic>
      <p:sp>
        <p:nvSpPr>
          <p:cNvPr id="10" name="Tijdelijke aanduiding voor inhoud 4"/>
          <p:cNvSpPr txBox="1">
            <a:spLocks/>
          </p:cNvSpPr>
          <p:nvPr/>
        </p:nvSpPr>
        <p:spPr>
          <a:xfrm>
            <a:off x="4857752" y="2500306"/>
            <a:ext cx="3929090" cy="314329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nl-BE" sz="2800" dirty="0" smtClean="0"/>
              <a:t>Indien een geleider, geplaatst in een magnetisch veld, wordt bewogen, dan wordt een </a:t>
            </a:r>
            <a:r>
              <a:rPr lang="nl-BE" sz="2800" u="sng" dirty="0" smtClean="0">
                <a:solidFill>
                  <a:srgbClr val="FF0000"/>
                </a:solidFill>
              </a:rPr>
              <a:t>emk</a:t>
            </a:r>
            <a:r>
              <a:rPr lang="nl-BE" sz="2800" dirty="0" smtClean="0"/>
              <a:t> gegenereerd.</a:t>
            </a: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PIJL-RECHTS 11"/>
          <p:cNvSpPr/>
          <p:nvPr/>
        </p:nvSpPr>
        <p:spPr>
          <a:xfrm rot="19094112">
            <a:off x="516505" y="5509253"/>
            <a:ext cx="853446" cy="48296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7872E-6 L 0.06111 0.1600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0" y="8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Herhaling magnetisme</a:t>
            </a:r>
            <a:endParaRPr lang="nl-BE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214282" y="150017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nl-BE" sz="2800" noProof="0" dirty="0" smtClean="0"/>
              <a:t>Bewegende geleider in magnetisch veld</a:t>
            </a: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4714876" y="3357562"/>
            <a:ext cx="4143404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Zin van de </a:t>
            </a:r>
            <a:r>
              <a:rPr lang="nl-BE" sz="32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emk</a:t>
            </a:r>
            <a:r>
              <a:rPr lang="nl-BE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wordt bepaald met de rechterhandregel.</a:t>
            </a:r>
          </a:p>
        </p:txBody>
      </p:sp>
      <p:pic>
        <p:nvPicPr>
          <p:cNvPr id="8" name="Afbeelding 7" descr="rechterha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257606"/>
            <a:ext cx="3564840" cy="2786082"/>
          </a:xfrm>
          <a:prstGeom prst="rect">
            <a:avLst/>
          </a:prstGeom>
        </p:spPr>
      </p:pic>
      <p:grpSp>
        <p:nvGrpSpPr>
          <p:cNvPr id="16" name="Groep 15"/>
          <p:cNvGrpSpPr/>
          <p:nvPr/>
        </p:nvGrpSpPr>
        <p:grpSpPr>
          <a:xfrm>
            <a:off x="2428860" y="2401144"/>
            <a:ext cx="714379" cy="1928032"/>
            <a:chOff x="2428860" y="2401144"/>
            <a:chExt cx="714379" cy="1928032"/>
          </a:xfrm>
        </p:grpSpPr>
        <p:cxnSp>
          <p:nvCxnSpPr>
            <p:cNvPr id="11" name="Rechte verbindingslijn met pijl 10"/>
            <p:cNvCxnSpPr/>
            <p:nvPr/>
          </p:nvCxnSpPr>
          <p:spPr>
            <a:xfrm rot="5400000">
              <a:off x="1679555" y="3579077"/>
              <a:ext cx="149940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/>
            <p:cNvCxnSpPr/>
            <p:nvPr/>
          </p:nvCxnSpPr>
          <p:spPr>
            <a:xfrm rot="5400000">
              <a:off x="2035950" y="3364763"/>
              <a:ext cx="149940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/>
            <p:cNvCxnSpPr/>
            <p:nvPr/>
          </p:nvCxnSpPr>
          <p:spPr>
            <a:xfrm rot="5400000">
              <a:off x="2393140" y="3150449"/>
              <a:ext cx="149940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Rechte verbindingslijn met pijl 14"/>
          <p:cNvCxnSpPr/>
          <p:nvPr/>
        </p:nvCxnSpPr>
        <p:spPr>
          <a:xfrm>
            <a:off x="3214678" y="4787116"/>
            <a:ext cx="857256" cy="713586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3857620" y="2614664"/>
            <a:ext cx="714380" cy="57150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1166976" y="2857496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veldlijnen</a:t>
            </a:r>
            <a:endParaRPr lang="nl-BE" sz="20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2214546" y="5572140"/>
            <a:ext cx="5083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richting waartoe de geleider wordt bewogen</a:t>
            </a:r>
            <a:endParaRPr lang="nl-BE" sz="20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3929058" y="2285992"/>
            <a:ext cx="37337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zin van de geïnduceerde stroom</a:t>
            </a:r>
            <a:endParaRPr lang="nl-B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Herhaling magnetisme</a:t>
            </a:r>
            <a:endParaRPr lang="nl-BE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214282" y="1589473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kumimoji="0" lang="nl-BE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Stroomvoerende geleider</a:t>
            </a:r>
          </a:p>
        </p:txBody>
      </p:sp>
      <p:pic>
        <p:nvPicPr>
          <p:cNvPr id="5" name="Afbeelding 4" descr="magnetisme2µ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928934"/>
            <a:ext cx="5116566" cy="342902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143636" y="3143248"/>
            <a:ext cx="2643206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Zin van de </a:t>
            </a:r>
            <a:r>
              <a:rPr lang="nl-BE" sz="2400" b="1" u="sng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veldlijnen</a:t>
            </a:r>
            <a:r>
              <a:rPr lang="nl-BE" sz="2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wordt bepaald met de rechterhandregel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Herhaling magnetisme</a:t>
            </a:r>
            <a:endParaRPr lang="nl-BE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214282" y="150017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marR="0" lvl="0" indent="-3200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"/>
              <a:tabLst/>
              <a:defRPr/>
            </a:pPr>
            <a:r>
              <a:rPr lang="nl-BE" sz="2800" dirty="0" smtClean="0"/>
              <a:t>Stroomvoerende geleider in magnetisch veld</a:t>
            </a:r>
            <a:endParaRPr kumimoji="0" lang="nl-BE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Afbeelding 15" descr="lorentzkrach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2285992"/>
            <a:ext cx="3571900" cy="4140841"/>
          </a:xfrm>
          <a:prstGeom prst="rect">
            <a:avLst/>
          </a:prstGeom>
        </p:spPr>
      </p:pic>
      <p:sp>
        <p:nvSpPr>
          <p:cNvPr id="18" name="Tekstvak 17"/>
          <p:cNvSpPr txBox="1"/>
          <p:nvPr/>
        </p:nvSpPr>
        <p:spPr>
          <a:xfrm>
            <a:off x="7786710" y="3774048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stroomzin</a:t>
            </a:r>
            <a:endParaRPr lang="nl-BE" dirty="0"/>
          </a:p>
        </p:txBody>
      </p:sp>
      <p:sp>
        <p:nvSpPr>
          <p:cNvPr id="19" name="Tekstvak 18"/>
          <p:cNvSpPr txBox="1"/>
          <p:nvPr/>
        </p:nvSpPr>
        <p:spPr>
          <a:xfrm>
            <a:off x="4214810" y="4286256"/>
            <a:ext cx="11224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ontstane </a:t>
            </a:r>
          </a:p>
          <a:p>
            <a:r>
              <a:rPr lang="nl-BE" dirty="0" smtClean="0"/>
              <a:t>beweging</a:t>
            </a:r>
            <a:endParaRPr lang="nl-BE" dirty="0"/>
          </a:p>
        </p:txBody>
      </p:sp>
      <p:sp>
        <p:nvSpPr>
          <p:cNvPr id="24" name="Tekstvak 23"/>
          <p:cNvSpPr txBox="1"/>
          <p:nvPr/>
        </p:nvSpPr>
        <p:spPr>
          <a:xfrm>
            <a:off x="357158" y="2643182"/>
            <a:ext cx="3500462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800" dirty="0" smtClean="0"/>
              <a:t>Een stroomvoerende geleider in een magnetisch veld zal een bepaalde </a:t>
            </a:r>
            <a:r>
              <a:rPr lang="nl-BE" sz="2800" u="sng" dirty="0" smtClean="0">
                <a:solidFill>
                  <a:srgbClr val="FF0000"/>
                </a:solidFill>
              </a:rPr>
              <a:t>kracht ondervinden</a:t>
            </a:r>
            <a:r>
              <a:rPr lang="nl-BE" sz="2800" dirty="0" smtClean="0"/>
              <a:t>: de </a:t>
            </a:r>
            <a:r>
              <a:rPr lang="nl-BE" sz="2800" u="sng" dirty="0" smtClean="0">
                <a:solidFill>
                  <a:srgbClr val="FF0000"/>
                </a:solidFill>
              </a:rPr>
              <a:t>Lorentzkracht</a:t>
            </a:r>
            <a:r>
              <a:rPr lang="nl-BE" sz="2800" dirty="0" smtClean="0"/>
              <a:t>.</a:t>
            </a:r>
          </a:p>
          <a:p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Herhaling magnetisme</a:t>
            </a:r>
            <a:endParaRPr lang="nl-BE" dirty="0"/>
          </a:p>
        </p:txBody>
      </p:sp>
      <p:sp>
        <p:nvSpPr>
          <p:cNvPr id="4" name="Tijdelijke aanduiding voor inhoud 4"/>
          <p:cNvSpPr txBox="1">
            <a:spLocks/>
          </p:cNvSpPr>
          <p:nvPr/>
        </p:nvSpPr>
        <p:spPr>
          <a:xfrm>
            <a:off x="214282" y="1500174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marL="438912" lvl="0" indent="-320040">
              <a:buClr>
                <a:schemeClr val="accent1"/>
              </a:buClr>
              <a:buSzPct val="80000"/>
              <a:buFont typeface="Wingdings 2"/>
              <a:buChar char=""/>
              <a:defRPr/>
            </a:pPr>
            <a:r>
              <a:rPr lang="nl-BE" sz="2800" dirty="0" smtClean="0"/>
              <a:t>Stroomvoerende geleider in magnetisch veld</a:t>
            </a:r>
          </a:p>
        </p:txBody>
      </p:sp>
      <p:grpSp>
        <p:nvGrpSpPr>
          <p:cNvPr id="19" name="Groep 18"/>
          <p:cNvGrpSpPr/>
          <p:nvPr/>
        </p:nvGrpSpPr>
        <p:grpSpPr>
          <a:xfrm>
            <a:off x="1418634" y="3546527"/>
            <a:ext cx="7368208" cy="2692509"/>
            <a:chOff x="1418634" y="3546527"/>
            <a:chExt cx="7368208" cy="2692509"/>
          </a:xfrm>
        </p:grpSpPr>
        <p:pic>
          <p:nvPicPr>
            <p:cNvPr id="16" name="Afbeelding 15" descr="linkerhand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20859482">
              <a:off x="1418634" y="3546527"/>
              <a:ext cx="3000396" cy="2692509"/>
            </a:xfrm>
            <a:prstGeom prst="rect">
              <a:avLst/>
            </a:prstGeom>
          </p:spPr>
        </p:pic>
        <p:sp>
          <p:nvSpPr>
            <p:cNvPr id="6" name="Tekstvak 5"/>
            <p:cNvSpPr txBox="1"/>
            <p:nvPr/>
          </p:nvSpPr>
          <p:spPr>
            <a:xfrm>
              <a:off x="4643438" y="4145356"/>
              <a:ext cx="4143404" cy="1569660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nl-BE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Zin van de </a:t>
              </a:r>
              <a:r>
                <a:rPr lang="nl-BE" sz="3200" b="1" u="sng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beweging </a:t>
              </a:r>
              <a:r>
                <a:rPr lang="nl-BE" sz="3200" b="1" dirty="0" smtClean="0">
                  <a:solidFill>
                    <a:schemeClr val="accent4">
                      <a:lumMod val="75000"/>
                    </a:schemeClr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wordt bepaald met de linkerhandregel.</a:t>
              </a:r>
            </a:p>
          </p:txBody>
        </p:sp>
      </p:grpSp>
      <p:grpSp>
        <p:nvGrpSpPr>
          <p:cNvPr id="23" name="Groep 22"/>
          <p:cNvGrpSpPr/>
          <p:nvPr/>
        </p:nvGrpSpPr>
        <p:grpSpPr>
          <a:xfrm>
            <a:off x="2928927" y="2544020"/>
            <a:ext cx="714379" cy="1928032"/>
            <a:chOff x="2928927" y="2544020"/>
            <a:chExt cx="714379" cy="1928032"/>
          </a:xfrm>
        </p:grpSpPr>
        <p:cxnSp>
          <p:nvCxnSpPr>
            <p:cNvPr id="11" name="Rechte verbindingslijn met pijl 10"/>
            <p:cNvCxnSpPr/>
            <p:nvPr/>
          </p:nvCxnSpPr>
          <p:spPr>
            <a:xfrm rot="5400000">
              <a:off x="2179622" y="3721953"/>
              <a:ext cx="149940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echte verbindingslijn met pijl 12"/>
            <p:cNvCxnSpPr/>
            <p:nvPr/>
          </p:nvCxnSpPr>
          <p:spPr>
            <a:xfrm rot="5400000">
              <a:off x="2536017" y="3507639"/>
              <a:ext cx="149940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echte verbindingslijn met pijl 13"/>
            <p:cNvCxnSpPr/>
            <p:nvPr/>
          </p:nvCxnSpPr>
          <p:spPr>
            <a:xfrm rot="5400000">
              <a:off x="2893207" y="3293325"/>
              <a:ext cx="1499404" cy="794"/>
            </a:xfrm>
            <a:prstGeom prst="straightConnector1">
              <a:avLst/>
            </a:prstGeom>
            <a:ln w="28575">
              <a:solidFill>
                <a:srgbClr val="FF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Rechte verbindingslijn met pijl 14"/>
          <p:cNvCxnSpPr/>
          <p:nvPr/>
        </p:nvCxnSpPr>
        <p:spPr>
          <a:xfrm rot="10800000">
            <a:off x="1500166" y="3500438"/>
            <a:ext cx="785818" cy="714380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chte verbindingslijn met pijl 16"/>
          <p:cNvCxnSpPr/>
          <p:nvPr/>
        </p:nvCxnSpPr>
        <p:spPr>
          <a:xfrm flipV="1">
            <a:off x="4214810" y="2857496"/>
            <a:ext cx="714380" cy="571504"/>
          </a:xfrm>
          <a:prstGeom prst="straightConnector1">
            <a:avLst/>
          </a:prstGeom>
          <a:ln w="38100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/>
          <p:cNvSpPr txBox="1"/>
          <p:nvPr/>
        </p:nvSpPr>
        <p:spPr>
          <a:xfrm>
            <a:off x="2000233" y="2500306"/>
            <a:ext cx="12618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veldlijnen</a:t>
            </a:r>
            <a:endParaRPr lang="nl-BE" sz="2000" b="1" dirty="0"/>
          </a:p>
        </p:txBody>
      </p:sp>
      <p:sp>
        <p:nvSpPr>
          <p:cNvPr id="21" name="Tekstvak 20"/>
          <p:cNvSpPr txBox="1"/>
          <p:nvPr/>
        </p:nvSpPr>
        <p:spPr>
          <a:xfrm>
            <a:off x="142844" y="4000504"/>
            <a:ext cx="1757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Lorentzkracht</a:t>
            </a:r>
            <a:endParaRPr lang="nl-BE" sz="2000" b="1" dirty="0"/>
          </a:p>
        </p:txBody>
      </p:sp>
      <p:sp>
        <p:nvSpPr>
          <p:cNvPr id="22" name="Tekstvak 21"/>
          <p:cNvSpPr txBox="1"/>
          <p:nvPr/>
        </p:nvSpPr>
        <p:spPr>
          <a:xfrm>
            <a:off x="5079338" y="2500306"/>
            <a:ext cx="13500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000" b="1" dirty="0" smtClean="0"/>
              <a:t>Stroomzin</a:t>
            </a:r>
            <a:endParaRPr lang="nl-BE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6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synchrone draaistroommotoren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44" y="1775191"/>
            <a:ext cx="5357850" cy="4625609"/>
          </a:xfrm>
        </p:spPr>
        <p:txBody>
          <a:bodyPr>
            <a:normAutofit/>
          </a:bodyPr>
          <a:lstStyle/>
          <a:p>
            <a:r>
              <a:rPr lang="nl-BE" dirty="0" smtClean="0"/>
              <a:t>Principe</a:t>
            </a:r>
          </a:p>
          <a:p>
            <a:pPr lvl="1"/>
            <a:r>
              <a:rPr lang="nl-BE" dirty="0" smtClean="0"/>
              <a:t>Noordpool trekt zuidpool aan (magnetische koppeling)</a:t>
            </a:r>
          </a:p>
          <a:p>
            <a:pPr lvl="1"/>
            <a:r>
              <a:rPr lang="nl-BE" dirty="0" smtClean="0"/>
              <a:t>Draaien we aan de magneet, dan draait de naald mee</a:t>
            </a:r>
          </a:p>
          <a:p>
            <a:pPr lvl="1"/>
            <a:r>
              <a:rPr lang="nl-BE" dirty="0" smtClean="0"/>
              <a:t>Magneetnaaldje draait synchroon mee (in de pas) met de magneet</a:t>
            </a:r>
            <a:endParaRPr lang="nl-BE" dirty="0"/>
          </a:p>
        </p:txBody>
      </p:sp>
      <p:pic>
        <p:nvPicPr>
          <p:cNvPr id="4" name="Afbeelding 3" descr="synchroon draaive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600" y="2003893"/>
            <a:ext cx="3530556" cy="428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Herhaling magnetisme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 smtClean="0">
                <a:solidFill>
                  <a:srgbClr val="FF0000"/>
                </a:solidFill>
              </a:rPr>
              <a:t>Rechterhandregel</a:t>
            </a:r>
            <a:r>
              <a:rPr lang="nl-BE" dirty="0" smtClean="0"/>
              <a:t>:  bepalen van de </a:t>
            </a:r>
            <a:r>
              <a:rPr lang="nl-BE" i="1" u="sng" dirty="0" smtClean="0"/>
              <a:t>stroomzin</a:t>
            </a:r>
            <a:r>
              <a:rPr lang="nl-BE" dirty="0" smtClean="0"/>
              <a:t> van een opgewekte emk.</a:t>
            </a:r>
          </a:p>
          <a:p>
            <a:pPr>
              <a:buNone/>
            </a:pPr>
            <a:endParaRPr lang="nl-BE" dirty="0" smtClean="0"/>
          </a:p>
          <a:p>
            <a:pPr>
              <a:buNone/>
            </a:pPr>
            <a:endParaRPr lang="nl-BE" dirty="0" smtClean="0"/>
          </a:p>
          <a:p>
            <a:r>
              <a:rPr lang="nl-BE" u="sng" dirty="0" smtClean="0">
                <a:solidFill>
                  <a:srgbClr val="FF0000"/>
                </a:solidFill>
              </a:rPr>
              <a:t>Linkerhandregel</a:t>
            </a:r>
            <a:r>
              <a:rPr lang="nl-BE" dirty="0" smtClean="0"/>
              <a:t>: bepalen van de </a:t>
            </a:r>
            <a:r>
              <a:rPr lang="nl-BE" i="1" u="sng" dirty="0" smtClean="0"/>
              <a:t>beweging</a:t>
            </a:r>
            <a:r>
              <a:rPr lang="nl-BE" dirty="0" smtClean="0"/>
              <a:t> van een stroomvoerende geleider in een magnetisch veld.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asynchrone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18101"/>
            <a:ext cx="8229600" cy="4625609"/>
          </a:xfrm>
        </p:spPr>
        <p:txBody>
          <a:bodyPr/>
          <a:lstStyle/>
          <a:p>
            <a:pPr algn="ctr">
              <a:buNone/>
            </a:pPr>
            <a:endParaRPr lang="nl-BE" sz="4000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4000" b="1" i="1" dirty="0" smtClean="0"/>
              <a:t>Werking asynchrone motor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 descr="stator doorsnede kleu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1980619"/>
            <a:ext cx="3762900" cy="43059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Ontstaan draaiveld</a:t>
            </a:r>
            <a:endParaRPr lang="nl-BE" dirty="0"/>
          </a:p>
        </p:txBody>
      </p:sp>
      <p:pic>
        <p:nvPicPr>
          <p:cNvPr id="9" name="Afbeelding 8" descr="veldlijnen sta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242" y="2174333"/>
            <a:ext cx="4382112" cy="4001059"/>
          </a:xfrm>
          <a:prstGeom prst="rect">
            <a:avLst/>
          </a:prstGeom>
        </p:spPr>
      </p:pic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5214942" y="1775191"/>
            <a:ext cx="3500462" cy="4625609"/>
          </a:xfrm>
        </p:spPr>
        <p:txBody>
          <a:bodyPr>
            <a:normAutofit/>
          </a:bodyPr>
          <a:lstStyle/>
          <a:p>
            <a:r>
              <a:rPr lang="nl-BE" dirty="0" smtClean="0"/>
              <a:t>Aansluiten van rotorwikkelingen op driefasige spanning</a:t>
            </a:r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Er ontstaat een draaiveld in de rotorwikkelingen</a:t>
            </a:r>
            <a:endParaRPr lang="nl-BE" dirty="0"/>
          </a:p>
        </p:txBody>
      </p:sp>
      <p:sp>
        <p:nvSpPr>
          <p:cNvPr id="11" name="Tekstvak 10"/>
          <p:cNvSpPr txBox="1"/>
          <p:nvPr/>
        </p:nvSpPr>
        <p:spPr>
          <a:xfrm>
            <a:off x="2258886" y="1420262"/>
            <a:ext cx="4828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nl-B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5" name="Groep 14"/>
          <p:cNvGrpSpPr/>
          <p:nvPr/>
        </p:nvGrpSpPr>
        <p:grpSpPr>
          <a:xfrm>
            <a:off x="142844" y="1848890"/>
            <a:ext cx="4714908" cy="4646591"/>
            <a:chOff x="71406" y="1857364"/>
            <a:chExt cx="4714908" cy="4646591"/>
          </a:xfrm>
        </p:grpSpPr>
        <p:sp>
          <p:nvSpPr>
            <p:cNvPr id="12" name="Boog 11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3" name="Boog 12"/>
            <p:cNvSpPr/>
            <p:nvPr/>
          </p:nvSpPr>
          <p:spPr>
            <a:xfrm rot="10800000">
              <a:off x="71406" y="1857364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9" dur="8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5" dur="8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7" dur="8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stator doorsnede kl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80619"/>
            <a:ext cx="3762900" cy="43059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Schijnbare beweging (1)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000628" y="1775191"/>
            <a:ext cx="3686172" cy="4625609"/>
          </a:xfrm>
        </p:spPr>
        <p:txBody>
          <a:bodyPr>
            <a:normAutofit fontScale="85000" lnSpcReduction="10000"/>
          </a:bodyPr>
          <a:lstStyle/>
          <a:p>
            <a:r>
              <a:rPr lang="nl-BE" dirty="0" smtClean="0"/>
              <a:t>We plaatsen een kooianker in de statorholte (stilstand)</a:t>
            </a:r>
          </a:p>
          <a:p>
            <a:endParaRPr lang="nl-BE" dirty="0" smtClean="0"/>
          </a:p>
          <a:p>
            <a:r>
              <a:rPr lang="nl-BE" dirty="0" smtClean="0"/>
              <a:t>We sluiten een driefasenspanning aan op de statorwikkelingen</a:t>
            </a:r>
          </a:p>
          <a:p>
            <a:endParaRPr lang="nl-BE" dirty="0" smtClean="0"/>
          </a:p>
          <a:p>
            <a:r>
              <a:rPr lang="nl-BE" dirty="0" smtClean="0"/>
              <a:t>De veldlijnen snijden de staven van het kooianker</a:t>
            </a:r>
            <a:endParaRPr lang="nl-BE" dirty="0"/>
          </a:p>
        </p:txBody>
      </p:sp>
      <p:pic>
        <p:nvPicPr>
          <p:cNvPr id="11" name="Afbeelding 10" descr="kooianker doorsne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595" y="2499804"/>
            <a:ext cx="3267531" cy="326753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258886" y="1420262"/>
            <a:ext cx="4828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nl-B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4" name="Groep 13"/>
          <p:cNvGrpSpPr/>
          <p:nvPr/>
        </p:nvGrpSpPr>
        <p:grpSpPr>
          <a:xfrm>
            <a:off x="142844" y="1848890"/>
            <a:ext cx="4714908" cy="4646591"/>
            <a:chOff x="71406" y="1857364"/>
            <a:chExt cx="4714908" cy="4646591"/>
          </a:xfrm>
        </p:grpSpPr>
        <p:sp>
          <p:nvSpPr>
            <p:cNvPr id="15" name="Boog 14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Boog 15"/>
            <p:cNvSpPr/>
            <p:nvPr/>
          </p:nvSpPr>
          <p:spPr>
            <a:xfrm rot="10800000">
              <a:off x="71406" y="1857364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2" name="Afbeelding 11" descr="veldlijnen sta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242" y="2143116"/>
            <a:ext cx="4382112" cy="40010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8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8" dur="8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30" dur="8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tator doorsnede kl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980619"/>
            <a:ext cx="3762900" cy="43059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Schijnbare beweging (2)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29190" y="1775191"/>
            <a:ext cx="3686172" cy="4625609"/>
          </a:xfrm>
        </p:spPr>
        <p:txBody>
          <a:bodyPr>
            <a:noAutofit/>
          </a:bodyPr>
          <a:lstStyle/>
          <a:p>
            <a:r>
              <a:rPr lang="nl-BE" sz="2400" dirty="0" smtClean="0"/>
              <a:t>Doordat de veldlijnen de rotorgeleiders snijden, ontstaat hier een </a:t>
            </a:r>
            <a:r>
              <a:rPr lang="nl-BE" sz="2400" u="sng" dirty="0" smtClean="0">
                <a:solidFill>
                  <a:srgbClr val="FF0000"/>
                </a:solidFill>
              </a:rPr>
              <a:t>emk</a:t>
            </a:r>
            <a:r>
              <a:rPr lang="nl-BE" sz="2400" dirty="0" smtClean="0"/>
              <a:t>.</a:t>
            </a:r>
          </a:p>
          <a:p>
            <a:endParaRPr lang="nl-BE" sz="2400" dirty="0" smtClean="0"/>
          </a:p>
          <a:p>
            <a:r>
              <a:rPr lang="nl-BE" sz="2400" dirty="0" smtClean="0"/>
              <a:t>De zin van deze emk bepalen we met de rechterhandregel.</a:t>
            </a:r>
          </a:p>
          <a:p>
            <a:pPr>
              <a:buNone/>
            </a:pPr>
            <a:endParaRPr lang="nl-BE" sz="2400" dirty="0" smtClean="0"/>
          </a:p>
          <a:p>
            <a:endParaRPr lang="nl-BE" sz="2400" dirty="0" smtClean="0"/>
          </a:p>
          <a:p>
            <a:r>
              <a:rPr lang="nl-BE" sz="2400" dirty="0" smtClean="0"/>
              <a:t>We moeten dus rekening houden met de </a:t>
            </a:r>
            <a:r>
              <a:rPr lang="nl-BE" sz="2400" u="sng" dirty="0" smtClean="0">
                <a:solidFill>
                  <a:srgbClr val="FF0000"/>
                </a:solidFill>
              </a:rPr>
              <a:t>schijnbare beweging</a:t>
            </a:r>
            <a:r>
              <a:rPr lang="nl-BE" sz="2400" dirty="0" smtClean="0"/>
              <a:t>!</a:t>
            </a:r>
          </a:p>
          <a:p>
            <a:endParaRPr lang="nl-BE" sz="2400" dirty="0" smtClean="0"/>
          </a:p>
          <a:p>
            <a:pPr>
              <a:buNone/>
            </a:pPr>
            <a:endParaRPr lang="nl-BE" sz="2400" dirty="0"/>
          </a:p>
        </p:txBody>
      </p:sp>
      <p:pic>
        <p:nvPicPr>
          <p:cNvPr id="11" name="Afbeelding 10" descr="kooianker doorsne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595" y="2499804"/>
            <a:ext cx="3267531" cy="3267531"/>
          </a:xfrm>
          <a:prstGeom prst="rect">
            <a:avLst/>
          </a:prstGeom>
        </p:spPr>
      </p:pic>
      <p:sp>
        <p:nvSpPr>
          <p:cNvPr id="13" name="Tekstvak 12"/>
          <p:cNvSpPr txBox="1"/>
          <p:nvPr/>
        </p:nvSpPr>
        <p:spPr>
          <a:xfrm>
            <a:off x="2258886" y="1420262"/>
            <a:ext cx="4828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nl-B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" name="Groep 13"/>
          <p:cNvGrpSpPr/>
          <p:nvPr/>
        </p:nvGrpSpPr>
        <p:grpSpPr>
          <a:xfrm>
            <a:off x="142844" y="1848890"/>
            <a:ext cx="4714908" cy="4646591"/>
            <a:chOff x="71406" y="1857364"/>
            <a:chExt cx="4714908" cy="4646591"/>
          </a:xfrm>
        </p:grpSpPr>
        <p:sp>
          <p:nvSpPr>
            <p:cNvPr id="15" name="Boog 14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Boog 15"/>
            <p:cNvSpPr/>
            <p:nvPr/>
          </p:nvSpPr>
          <p:spPr>
            <a:xfrm rot="10800000">
              <a:off x="71406" y="1857364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17" name="PIJL-OMLAAG 16"/>
          <p:cNvSpPr/>
          <p:nvPr/>
        </p:nvSpPr>
        <p:spPr>
          <a:xfrm>
            <a:off x="6429388" y="4572008"/>
            <a:ext cx="642942" cy="50006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Afbeelding 18" descr="veldlijnen sta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242" y="2143116"/>
            <a:ext cx="4382112" cy="4001059"/>
          </a:xfrm>
          <a:prstGeom prst="rect">
            <a:avLst/>
          </a:prstGeom>
        </p:spPr>
      </p:pic>
      <p:grpSp>
        <p:nvGrpSpPr>
          <p:cNvPr id="20" name="Groep 13"/>
          <p:cNvGrpSpPr/>
          <p:nvPr/>
        </p:nvGrpSpPr>
        <p:grpSpPr>
          <a:xfrm>
            <a:off x="1500166" y="2857496"/>
            <a:ext cx="2000264" cy="2503687"/>
            <a:chOff x="71406" y="1856924"/>
            <a:chExt cx="4714908" cy="4647031"/>
          </a:xfrm>
          <a:noFill/>
        </p:grpSpPr>
        <p:sp>
          <p:nvSpPr>
            <p:cNvPr id="21" name="Boog 20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5521835"/>
                <a:gd name="adj2" fmla="val 17156417"/>
              </a:avLst>
            </a:prstGeom>
            <a:grpFill/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Boog 21"/>
            <p:cNvSpPr/>
            <p:nvPr/>
          </p:nvSpPr>
          <p:spPr>
            <a:xfrm rot="10800000">
              <a:off x="71406" y="1856924"/>
              <a:ext cx="4714908" cy="4641238"/>
            </a:xfrm>
            <a:prstGeom prst="arc">
              <a:avLst>
                <a:gd name="adj1" fmla="val 15514529"/>
                <a:gd name="adj2" fmla="val 17170971"/>
              </a:avLst>
            </a:prstGeom>
            <a:grpFill/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3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6" dur="3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2" dur="3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Ontstaan van de ‘emk’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29190" y="1775191"/>
            <a:ext cx="3686172" cy="4625609"/>
          </a:xfrm>
        </p:spPr>
        <p:txBody>
          <a:bodyPr>
            <a:noAutofit/>
          </a:bodyPr>
          <a:lstStyle/>
          <a:p>
            <a:r>
              <a:rPr lang="nl-BE" sz="2400" dirty="0" smtClean="0"/>
              <a:t>Met de rechterhandregel wordt de stroomzin bepaald.</a:t>
            </a:r>
          </a:p>
          <a:p>
            <a:endParaRPr lang="nl-BE" sz="2400" dirty="0" smtClean="0"/>
          </a:p>
          <a:p>
            <a:r>
              <a:rPr lang="nl-BE" sz="2400" dirty="0" smtClean="0"/>
              <a:t>Tussen stroomvoerende geleider en magnetisch veld ontstaat een krachtwerking: de Lorentzkracht.</a:t>
            </a:r>
          </a:p>
          <a:p>
            <a:endParaRPr lang="nl-BE" sz="2400" dirty="0" smtClean="0"/>
          </a:p>
          <a:p>
            <a:pPr>
              <a:buNone/>
            </a:pPr>
            <a:endParaRPr lang="nl-BE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2282408" y="1428736"/>
            <a:ext cx="4828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nl-B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ep 13"/>
          <p:cNvGrpSpPr/>
          <p:nvPr/>
        </p:nvGrpSpPr>
        <p:grpSpPr>
          <a:xfrm>
            <a:off x="142844" y="1854243"/>
            <a:ext cx="4714908" cy="4646591"/>
            <a:chOff x="71406" y="1857364"/>
            <a:chExt cx="4714908" cy="4646591"/>
          </a:xfrm>
        </p:grpSpPr>
        <p:sp>
          <p:nvSpPr>
            <p:cNvPr id="15" name="Boog 14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Boog 15"/>
            <p:cNvSpPr/>
            <p:nvPr/>
          </p:nvSpPr>
          <p:spPr>
            <a:xfrm rot="10800000">
              <a:off x="71406" y="1857364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4" name="Afbeelding 13" descr="stator doorsnede kl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370" y="2000240"/>
            <a:ext cx="3762900" cy="4305901"/>
          </a:xfrm>
          <a:prstGeom prst="rect">
            <a:avLst/>
          </a:prstGeom>
        </p:spPr>
      </p:pic>
      <p:pic>
        <p:nvPicPr>
          <p:cNvPr id="11" name="Afbeelding 10" descr="kooianker doorsne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055" y="2519425"/>
            <a:ext cx="3267531" cy="3267531"/>
          </a:xfrm>
          <a:prstGeom prst="rect">
            <a:avLst/>
          </a:prstGeom>
        </p:spPr>
      </p:pic>
      <p:pic>
        <p:nvPicPr>
          <p:cNvPr id="19" name="Afbeelding 18" descr="veldlijnen sta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2764" y="2152661"/>
            <a:ext cx="4382112" cy="4001059"/>
          </a:xfrm>
          <a:prstGeom prst="rect">
            <a:avLst/>
          </a:prstGeom>
        </p:spPr>
      </p:pic>
      <p:pic>
        <p:nvPicPr>
          <p:cNvPr id="18" name="Afbeelding 17" descr="stroomzinn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2449" y="2557530"/>
            <a:ext cx="3162742" cy="3191321"/>
          </a:xfrm>
          <a:prstGeom prst="rect">
            <a:avLst/>
          </a:prstGeom>
        </p:spPr>
      </p:pic>
      <p:grpSp>
        <p:nvGrpSpPr>
          <p:cNvPr id="5" name="Groep 13"/>
          <p:cNvGrpSpPr/>
          <p:nvPr/>
        </p:nvGrpSpPr>
        <p:grpSpPr>
          <a:xfrm>
            <a:off x="1523688" y="2901347"/>
            <a:ext cx="2000264" cy="2503687"/>
            <a:chOff x="71406" y="1856924"/>
            <a:chExt cx="4714908" cy="4647031"/>
          </a:xfrm>
          <a:noFill/>
        </p:grpSpPr>
        <p:sp>
          <p:nvSpPr>
            <p:cNvPr id="21" name="Boog 20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5521835"/>
                <a:gd name="adj2" fmla="val 17156417"/>
              </a:avLst>
            </a:prstGeom>
            <a:grpFill/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2" name="Boog 21"/>
            <p:cNvSpPr/>
            <p:nvPr/>
          </p:nvSpPr>
          <p:spPr>
            <a:xfrm rot="10800000">
              <a:off x="71406" y="1856924"/>
              <a:ext cx="4714908" cy="4641238"/>
            </a:xfrm>
            <a:prstGeom prst="arc">
              <a:avLst>
                <a:gd name="adj1" fmla="val 15514529"/>
                <a:gd name="adj2" fmla="val 17170971"/>
              </a:avLst>
            </a:prstGeom>
            <a:grpFill/>
            <a:ln w="57150">
              <a:solidFill>
                <a:srgbClr val="FF0000"/>
              </a:solidFill>
              <a:headEnd type="triangle" w="med" len="med"/>
              <a:tailEnd type="non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Ontstaan van de Lorenzkracht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29190" y="1775191"/>
            <a:ext cx="3686172" cy="4625609"/>
          </a:xfrm>
        </p:spPr>
        <p:txBody>
          <a:bodyPr>
            <a:noAutofit/>
          </a:bodyPr>
          <a:lstStyle/>
          <a:p>
            <a:r>
              <a:rPr lang="nl-BE" sz="2400" dirty="0" smtClean="0"/>
              <a:t>De lorentzkracht kan nu bepaald worden met de linkerhandregel.</a:t>
            </a:r>
          </a:p>
          <a:p>
            <a:endParaRPr lang="nl-BE" sz="2400" dirty="0" smtClean="0"/>
          </a:p>
          <a:p>
            <a:r>
              <a:rPr lang="nl-BE" sz="2400" dirty="0" smtClean="0"/>
              <a:t>We zien dus dat de rotor dezelfde draaizin zal aannemen als het statordraaiveld. </a:t>
            </a:r>
          </a:p>
          <a:p>
            <a:pPr>
              <a:buNone/>
            </a:pPr>
            <a:endParaRPr lang="nl-BE" sz="2400" dirty="0"/>
          </a:p>
        </p:txBody>
      </p:sp>
      <p:sp>
        <p:nvSpPr>
          <p:cNvPr id="13" name="Tekstvak 12"/>
          <p:cNvSpPr txBox="1"/>
          <p:nvPr/>
        </p:nvSpPr>
        <p:spPr>
          <a:xfrm>
            <a:off x="2258886" y="1420262"/>
            <a:ext cx="4828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nl-B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ep 13"/>
          <p:cNvGrpSpPr/>
          <p:nvPr/>
        </p:nvGrpSpPr>
        <p:grpSpPr>
          <a:xfrm>
            <a:off x="142844" y="1851567"/>
            <a:ext cx="4714908" cy="4646591"/>
            <a:chOff x="71406" y="1857364"/>
            <a:chExt cx="4714908" cy="4646591"/>
          </a:xfrm>
        </p:grpSpPr>
        <p:sp>
          <p:nvSpPr>
            <p:cNvPr id="15" name="Boog 14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Boog 15"/>
            <p:cNvSpPr/>
            <p:nvPr/>
          </p:nvSpPr>
          <p:spPr>
            <a:xfrm rot="10800000">
              <a:off x="71406" y="1857364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pic>
        <p:nvPicPr>
          <p:cNvPr id="14" name="Afbeelding 13" descr="stator doorsnede kl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848" y="2021912"/>
            <a:ext cx="3762900" cy="4305901"/>
          </a:xfrm>
          <a:prstGeom prst="rect">
            <a:avLst/>
          </a:prstGeom>
        </p:spPr>
      </p:pic>
      <p:pic>
        <p:nvPicPr>
          <p:cNvPr id="11" name="Afbeelding 10" descr="kooianker doorsne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533" y="2541097"/>
            <a:ext cx="3267531" cy="3267531"/>
          </a:xfrm>
          <a:prstGeom prst="rect">
            <a:avLst/>
          </a:prstGeom>
        </p:spPr>
      </p:pic>
      <p:pic>
        <p:nvPicPr>
          <p:cNvPr id="19" name="Afbeelding 18" descr="veldlijnen stato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9242" y="2174333"/>
            <a:ext cx="4382112" cy="4001059"/>
          </a:xfrm>
          <a:prstGeom prst="rect">
            <a:avLst/>
          </a:prstGeom>
        </p:spPr>
      </p:pic>
      <p:pic>
        <p:nvPicPr>
          <p:cNvPr id="18" name="Afbeelding 17" descr="stroomzinnen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8927" y="2579202"/>
            <a:ext cx="3162742" cy="3191321"/>
          </a:xfrm>
          <a:prstGeom prst="rect">
            <a:avLst/>
          </a:prstGeom>
        </p:spPr>
      </p:pic>
      <p:pic>
        <p:nvPicPr>
          <p:cNvPr id="17" name="Afbeelding 16" descr="lorentzkracht 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14164" y="2612544"/>
            <a:ext cx="3172268" cy="3124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asynchrone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625609"/>
          </a:xfrm>
        </p:spPr>
        <p:txBody>
          <a:bodyPr/>
          <a:lstStyle/>
          <a:p>
            <a:pPr algn="ctr">
              <a:buNone/>
            </a:pPr>
            <a:endParaRPr lang="nl-BE" sz="4000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endParaRPr lang="nl-BE" dirty="0" smtClean="0"/>
          </a:p>
          <a:p>
            <a:pPr algn="ctr">
              <a:buNone/>
            </a:pPr>
            <a:r>
              <a:rPr lang="nl-BE" sz="4000" b="1" i="1" dirty="0" smtClean="0"/>
              <a:t>Verklaring ‘asynchroon’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stator doorsnede kleu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8848" y="2021912"/>
            <a:ext cx="3762900" cy="4305901"/>
          </a:xfrm>
          <a:prstGeom prst="rect">
            <a:avLst/>
          </a:prstGeom>
        </p:spPr>
      </p:pic>
      <p:pic>
        <p:nvPicPr>
          <p:cNvPr id="11" name="Afbeelding 10" descr="kooianker doorsne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6533" y="2541097"/>
            <a:ext cx="3267531" cy="3267531"/>
          </a:xfrm>
          <a:prstGeom prst="rect">
            <a:avLst/>
          </a:prstGeom>
        </p:spPr>
      </p:pic>
      <p:pic>
        <p:nvPicPr>
          <p:cNvPr id="17" name="Afbeelding 16" descr="lorentzkracht 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164" y="2612544"/>
            <a:ext cx="3172268" cy="3124636"/>
          </a:xfrm>
          <a:prstGeom prst="rect">
            <a:avLst/>
          </a:prstGeom>
        </p:spPr>
      </p:pic>
      <p:pic>
        <p:nvPicPr>
          <p:cNvPr id="19" name="Afbeelding 18" descr="veldlijnen stato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9242" y="2174333"/>
            <a:ext cx="4382112" cy="40010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Verklaring ‘asynchroon’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86314" y="1714488"/>
            <a:ext cx="4143404" cy="4625609"/>
          </a:xfrm>
        </p:spPr>
        <p:txBody>
          <a:bodyPr>
            <a:noAutofit/>
          </a:bodyPr>
          <a:lstStyle/>
          <a:p>
            <a:r>
              <a:rPr lang="nl-BE" sz="2200" dirty="0" smtClean="0"/>
              <a:t>Als de rotor even snel draait als het draaiveld (synchroon), dan worden geen veldlijnen meer gesneden.</a:t>
            </a:r>
          </a:p>
          <a:p>
            <a:endParaRPr lang="nl-BE" sz="2200" dirty="0" smtClean="0"/>
          </a:p>
          <a:p>
            <a:r>
              <a:rPr lang="nl-BE" sz="2200" dirty="0" smtClean="0"/>
              <a:t>Hierdoor wordt geen emk meer opgewekt en bijgevolg zullen geen Lorentzkrachten meer werken op de rotorgeleiders.</a:t>
            </a:r>
          </a:p>
          <a:p>
            <a:endParaRPr lang="nl-BE" sz="2200" dirty="0" smtClean="0"/>
          </a:p>
          <a:p>
            <a:pPr>
              <a:buNone/>
            </a:pPr>
            <a:endParaRPr lang="nl-BE" sz="2200" dirty="0" smtClean="0"/>
          </a:p>
          <a:p>
            <a:r>
              <a:rPr lang="nl-BE" sz="2200" dirty="0" smtClean="0"/>
              <a:t>Rotatiesnelheid van de rotor neemt af!</a:t>
            </a:r>
          </a:p>
          <a:p>
            <a:pPr>
              <a:buNone/>
            </a:pPr>
            <a:endParaRPr lang="nl-BE" sz="2000" dirty="0"/>
          </a:p>
        </p:txBody>
      </p:sp>
      <p:sp>
        <p:nvSpPr>
          <p:cNvPr id="13" name="Tekstvak 12"/>
          <p:cNvSpPr txBox="1"/>
          <p:nvPr/>
        </p:nvSpPr>
        <p:spPr>
          <a:xfrm>
            <a:off x="2258886" y="1420262"/>
            <a:ext cx="482824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</a:t>
            </a: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nl-BE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nl-BE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</a:t>
            </a:r>
            <a:endParaRPr lang="nl-BE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4" name="Groep 13"/>
          <p:cNvGrpSpPr/>
          <p:nvPr/>
        </p:nvGrpSpPr>
        <p:grpSpPr>
          <a:xfrm>
            <a:off x="142844" y="1851567"/>
            <a:ext cx="4714908" cy="4646591"/>
            <a:chOff x="71406" y="1857364"/>
            <a:chExt cx="4714908" cy="4646591"/>
          </a:xfrm>
        </p:grpSpPr>
        <p:sp>
          <p:nvSpPr>
            <p:cNvPr id="15" name="Boog 14"/>
            <p:cNvSpPr/>
            <p:nvPr/>
          </p:nvSpPr>
          <p:spPr>
            <a:xfrm>
              <a:off x="71406" y="1862717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6" name="Boog 15"/>
            <p:cNvSpPr/>
            <p:nvPr/>
          </p:nvSpPr>
          <p:spPr>
            <a:xfrm rot="10800000">
              <a:off x="71406" y="1857364"/>
              <a:ext cx="4714908" cy="4641238"/>
            </a:xfrm>
            <a:prstGeom prst="arc">
              <a:avLst>
                <a:gd name="adj1" fmla="val 16561164"/>
                <a:gd name="adj2" fmla="val 17905967"/>
              </a:avLst>
            </a:prstGeom>
            <a:ln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</p:grpSp>
      <p:sp>
        <p:nvSpPr>
          <p:cNvPr id="22" name="PIJL-OMLAAG 21"/>
          <p:cNvSpPr/>
          <p:nvPr/>
        </p:nvSpPr>
        <p:spPr>
          <a:xfrm>
            <a:off x="6643702" y="5286388"/>
            <a:ext cx="500066" cy="4286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8" presetClass="emp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1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1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1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6" dur="1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48" dur="1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2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 asynchrone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Omdat in de rotor van de asynchrone motor stromen worden geïnduceerd, spreekt men ook wel van een </a:t>
            </a:r>
            <a:r>
              <a:rPr lang="nl-BE" u="sng" dirty="0" smtClean="0"/>
              <a:t>inductiemotor</a:t>
            </a:r>
            <a:r>
              <a:rPr lang="nl-BE" dirty="0" smtClean="0"/>
              <a:t>.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De synchrone draaistroommotoren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42844" y="1775191"/>
            <a:ext cx="5357850" cy="4625609"/>
          </a:xfrm>
        </p:spPr>
        <p:txBody>
          <a:bodyPr>
            <a:normAutofit/>
          </a:bodyPr>
          <a:lstStyle/>
          <a:p>
            <a:r>
              <a:rPr lang="nl-BE" dirty="0" smtClean="0"/>
              <a:t>Principe</a:t>
            </a:r>
          </a:p>
          <a:p>
            <a:pPr lvl="1"/>
            <a:r>
              <a:rPr lang="nl-BE" dirty="0" smtClean="0"/>
              <a:t>Als we te snel aan de magneet draaien, zal de naald blijven stilstaan.</a:t>
            </a:r>
            <a:endParaRPr lang="nl-BE" dirty="0"/>
          </a:p>
        </p:txBody>
      </p:sp>
      <p:pic>
        <p:nvPicPr>
          <p:cNvPr id="4" name="Afbeelding 3" descr="synchroon draaivel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70600" y="2003893"/>
            <a:ext cx="3530556" cy="4282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5720" y="1660911"/>
            <a:ext cx="4614866" cy="4625609"/>
          </a:xfrm>
        </p:spPr>
        <p:txBody>
          <a:bodyPr/>
          <a:lstStyle/>
          <a:p>
            <a:r>
              <a:rPr lang="nl-BE" dirty="0" smtClean="0"/>
              <a:t>De stator bevat een driefasenwikkeling. Het aantal polen is afhankelijk van het gewenste toerental.</a:t>
            </a:r>
          </a:p>
          <a:p>
            <a:endParaRPr lang="nl-BE" dirty="0" smtClean="0"/>
          </a:p>
          <a:p>
            <a:r>
              <a:rPr lang="nl-BE" dirty="0" smtClean="0"/>
              <a:t>Bij het aansluiten van een driefasenspanning ontstaat een draaiveld.</a:t>
            </a:r>
            <a:endParaRPr lang="nl-BE" dirty="0"/>
          </a:p>
        </p:txBody>
      </p:sp>
      <p:pic>
        <p:nvPicPr>
          <p:cNvPr id="4" name="Afbeelding 3" descr="Stator zonder wikkelin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2071678"/>
            <a:ext cx="3500462" cy="34159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32315"/>
            <a:ext cx="8115328" cy="2582503"/>
          </a:xfrm>
        </p:spPr>
        <p:txBody>
          <a:bodyPr/>
          <a:lstStyle/>
          <a:p>
            <a:r>
              <a:rPr lang="nl-BE" dirty="0" smtClean="0"/>
              <a:t>De rotor bevindt zich in de statorholte en wordt via sleepringen van een gelijkspanning voorzien.</a:t>
            </a:r>
          </a:p>
          <a:p>
            <a:r>
              <a:rPr lang="nl-BE" dirty="0" smtClean="0"/>
              <a:t>Deze gelijkspanning wekt een permanent magnetisch veld op in de rotor.</a:t>
            </a:r>
            <a:endParaRPr lang="nl-BE" dirty="0"/>
          </a:p>
        </p:txBody>
      </p:sp>
      <p:pic>
        <p:nvPicPr>
          <p:cNvPr id="4" name="Picture 4" descr="Bestand:Synchroon3FaseMotor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4071942"/>
            <a:ext cx="5572164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Opbouw synchrone motor</a:t>
            </a:r>
            <a:endParaRPr lang="nl-BE" dirty="0"/>
          </a:p>
        </p:txBody>
      </p:sp>
      <p:pic>
        <p:nvPicPr>
          <p:cNvPr id="35842" name="Picture 2" descr="Bestand:Drehstrom-Synchron-Generator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92102">
            <a:off x="4643438" y="1571612"/>
            <a:ext cx="3786214" cy="50482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cxnSp>
        <p:nvCxnSpPr>
          <p:cNvPr id="7" name="Rechte verbindingslijn met pijl 6"/>
          <p:cNvCxnSpPr/>
          <p:nvPr/>
        </p:nvCxnSpPr>
        <p:spPr>
          <a:xfrm flipV="1">
            <a:off x="2928926" y="1785926"/>
            <a:ext cx="4214842" cy="714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2928926" y="2428868"/>
            <a:ext cx="3500462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V="1">
            <a:off x="3000364" y="4214818"/>
            <a:ext cx="3929090" cy="10715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/>
          <p:cNvCxnSpPr/>
          <p:nvPr/>
        </p:nvCxnSpPr>
        <p:spPr>
          <a:xfrm flipV="1">
            <a:off x="2500298" y="4000504"/>
            <a:ext cx="2357454" cy="21431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vak 16"/>
          <p:cNvSpPr txBox="1"/>
          <p:nvPr/>
        </p:nvSpPr>
        <p:spPr>
          <a:xfrm>
            <a:off x="1333473" y="1571612"/>
            <a:ext cx="14525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Calibri" pitchFamily="34" charset="0"/>
                <a:cs typeface="Calibri" pitchFamily="34" charset="0"/>
              </a:rPr>
              <a:t>Statorhuis</a:t>
            </a:r>
            <a:endParaRPr lang="nl-BE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372889" y="2395831"/>
            <a:ext cx="241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>
                <a:latin typeface="Calibri" pitchFamily="34" charset="0"/>
                <a:cs typeface="Calibri" pitchFamily="34" charset="0"/>
              </a:rPr>
              <a:t>Statorwikkelingen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1214414" y="3929066"/>
            <a:ext cx="11372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err="1" smtClean="0">
                <a:latin typeface="Calibri" pitchFamily="34" charset="0"/>
                <a:cs typeface="Calibri" pitchFamily="34" charset="0"/>
              </a:rPr>
              <a:t>Rotoras</a:t>
            </a:r>
            <a:endParaRPr lang="nl-BE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571472" y="5072074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dirty="0" smtClean="0">
                <a:latin typeface="Calibri" pitchFamily="34" charset="0"/>
                <a:cs typeface="Calibri" pitchFamily="34" charset="0"/>
              </a:rPr>
              <a:t>Rotorwikkelingen</a:t>
            </a:r>
            <a:endParaRPr lang="nl-BE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Voordelen 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29222"/>
          </a:xfrm>
        </p:spPr>
        <p:txBody>
          <a:bodyPr>
            <a:normAutofit fontScale="92500" lnSpcReduction="10000"/>
          </a:bodyPr>
          <a:lstStyle/>
          <a:p>
            <a:r>
              <a:rPr lang="nl-BE" dirty="0" smtClean="0"/>
              <a:t>De rotor heeft een constant toerental gelijk aan het draaiveld van de stator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pPr>
              <a:buNone/>
            </a:pPr>
            <a:endParaRPr lang="nl-BE" dirty="0" smtClean="0"/>
          </a:p>
          <a:p>
            <a:r>
              <a:rPr lang="nl-BE" dirty="0" smtClean="0"/>
              <a:t>Ook bij belasting blijft de rotatiefrequentie gelijk aan het draaiveld, ook al blijven de rotorpolen iets achter op de statorpolen</a:t>
            </a:r>
            <a:endParaRPr lang="nl-BE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735955"/>
            <a:ext cx="7347662" cy="1978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Voordelen synchrone motor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nl-BE" dirty="0" smtClean="0"/>
              <a:t>Bij een grote bekrachtigingsstroom zal de faseverschuiving tussen motorstroom en aangelegde spanning verkleinen.</a:t>
            </a:r>
          </a:p>
          <a:p>
            <a:endParaRPr lang="nl-BE" dirty="0" smtClean="0"/>
          </a:p>
          <a:p>
            <a:r>
              <a:rPr lang="nl-BE" dirty="0" smtClean="0"/>
              <a:t>Als men deze stroom voldoende laat stijgen kan men de motor zich laten gedragen zoals een condensator. Wat een slechte cos</a:t>
            </a:r>
            <a:r>
              <a:rPr lang="el-GR" dirty="0" smtClean="0">
                <a:latin typeface="Calibri"/>
                <a:cs typeface="Calibri"/>
              </a:rPr>
              <a:t>ϕ</a:t>
            </a:r>
            <a:r>
              <a:rPr lang="nl-BE" dirty="0" smtClean="0">
                <a:latin typeface="Calibri"/>
                <a:cs typeface="Calibri"/>
              </a:rPr>
              <a:t> kan wegwerken.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1296</TotalTime>
  <Words>977</Words>
  <Application>Microsoft Office PowerPoint</Application>
  <PresentationFormat>Diavoorstelling (4:3)</PresentationFormat>
  <Paragraphs>251</Paragraphs>
  <Slides>39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39</vt:i4>
      </vt:variant>
    </vt:vector>
  </HeadingPairs>
  <TitlesOfParts>
    <vt:vector size="41" baseType="lpstr">
      <vt:lpstr>Module</vt:lpstr>
      <vt:lpstr>CorelDRAW</vt:lpstr>
      <vt:lpstr>Draaistroommotoren</vt:lpstr>
      <vt:lpstr>De soorten draaistroommotoren</vt:lpstr>
      <vt:lpstr>De synchrone draaistroommotoren</vt:lpstr>
      <vt:lpstr>De synchrone draaistroommotoren</vt:lpstr>
      <vt:lpstr>Opbouw synchrone motor</vt:lpstr>
      <vt:lpstr>Opbouw synchrone motor</vt:lpstr>
      <vt:lpstr>Opbouw synchrone motor</vt:lpstr>
      <vt:lpstr>Voordelen synchrone motor</vt:lpstr>
      <vt:lpstr>Voordelen synchrone motor</vt:lpstr>
      <vt:lpstr>Nadelen synchrone motor</vt:lpstr>
      <vt:lpstr>Synchrone motor met aanloopmotor</vt:lpstr>
      <vt:lpstr>De soorten draaistroommotoren</vt:lpstr>
      <vt:lpstr>De asynchrone motor</vt:lpstr>
      <vt:lpstr>De asynchrone draaistroommotor</vt:lpstr>
      <vt:lpstr>De asynchrone draaistroommotor</vt:lpstr>
      <vt:lpstr>De asynchrone draaistroommotor</vt:lpstr>
      <vt:lpstr>De asynchrone draaistroommotor: soorten ankers</vt:lpstr>
      <vt:lpstr>Opbouw kooirotor</vt:lpstr>
      <vt:lpstr>Opbouw kooirotor</vt:lpstr>
      <vt:lpstr>Opbouw kooirotor</vt:lpstr>
      <vt:lpstr>Opbouw kooirotor</vt:lpstr>
      <vt:lpstr>Opbouw kooirotor</vt:lpstr>
      <vt:lpstr>De asynchrone motor</vt:lpstr>
      <vt:lpstr>De asynchrone motor</vt:lpstr>
      <vt:lpstr>Herhaling magnetisme</vt:lpstr>
      <vt:lpstr>Herhaling magnetisme</vt:lpstr>
      <vt:lpstr>Herhaling magnetisme</vt:lpstr>
      <vt:lpstr>Herhaling magnetisme</vt:lpstr>
      <vt:lpstr>Herhaling magnetisme</vt:lpstr>
      <vt:lpstr>Herhaling magnetisme</vt:lpstr>
      <vt:lpstr>De asynchrone motor</vt:lpstr>
      <vt:lpstr>Ontstaan draaiveld</vt:lpstr>
      <vt:lpstr>Schijnbare beweging (1)</vt:lpstr>
      <vt:lpstr>Schijnbare beweging (2)</vt:lpstr>
      <vt:lpstr>Ontstaan van de ‘emk’</vt:lpstr>
      <vt:lpstr>Ontstaan van de Lorenzkracht</vt:lpstr>
      <vt:lpstr>De asynchrone motor</vt:lpstr>
      <vt:lpstr>Verklaring ‘asynchroon’</vt:lpstr>
      <vt:lpstr>De asynchrone motor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Driefasenspanning en -stroom</dc:title>
  <dc:creator>Arie Vissers</dc:creator>
  <cp:lastModifiedBy>avissers</cp:lastModifiedBy>
  <cp:revision>159</cp:revision>
  <dcterms:created xsi:type="dcterms:W3CDTF">2009-10-13T08:37:15Z</dcterms:created>
  <dcterms:modified xsi:type="dcterms:W3CDTF">2013-09-19T09:21:45Z</dcterms:modified>
  <cp:contentStatus/>
</cp:coreProperties>
</file>